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notesMasterIdLst>
    <p:notesMasterId r:id="rId44"/>
  </p:notesMasterIdLst>
  <p:sldIdLst>
    <p:sldId id="276" r:id="rId2"/>
    <p:sldId id="278" r:id="rId3"/>
    <p:sldId id="280" r:id="rId4"/>
    <p:sldId id="282" r:id="rId5"/>
    <p:sldId id="284" r:id="rId6"/>
    <p:sldId id="305" r:id="rId7"/>
    <p:sldId id="321" r:id="rId8"/>
    <p:sldId id="259" r:id="rId9"/>
    <p:sldId id="307" r:id="rId10"/>
    <p:sldId id="260" r:id="rId11"/>
    <p:sldId id="337" r:id="rId12"/>
    <p:sldId id="338" r:id="rId13"/>
    <p:sldId id="335" r:id="rId14"/>
    <p:sldId id="262" r:id="rId15"/>
    <p:sldId id="324" r:id="rId16"/>
    <p:sldId id="285" r:id="rId17"/>
    <p:sldId id="336" r:id="rId18"/>
    <p:sldId id="291" r:id="rId19"/>
    <p:sldId id="292" r:id="rId20"/>
    <p:sldId id="287" r:id="rId21"/>
    <p:sldId id="302" r:id="rId22"/>
    <p:sldId id="308" r:id="rId23"/>
    <p:sldId id="303" r:id="rId24"/>
    <p:sldId id="327" r:id="rId25"/>
    <p:sldId id="293" r:id="rId26"/>
    <p:sldId id="334" r:id="rId27"/>
    <p:sldId id="289" r:id="rId28"/>
    <p:sldId id="326" r:id="rId29"/>
    <p:sldId id="323" r:id="rId30"/>
    <p:sldId id="322" r:id="rId31"/>
    <p:sldId id="309" r:id="rId32"/>
    <p:sldId id="310" r:id="rId33"/>
    <p:sldId id="311" r:id="rId34"/>
    <p:sldId id="312" r:id="rId35"/>
    <p:sldId id="316" r:id="rId36"/>
    <p:sldId id="318" r:id="rId37"/>
    <p:sldId id="328" r:id="rId38"/>
    <p:sldId id="330" r:id="rId39"/>
    <p:sldId id="332" r:id="rId40"/>
    <p:sldId id="273" r:id="rId41"/>
    <p:sldId id="256" r:id="rId42"/>
    <p:sldId id="271" r:id="rId4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C6CA"/>
    <a:srgbClr val="F8CADC"/>
    <a:srgbClr val="F2D0EB"/>
    <a:srgbClr val="CC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EC874790-8287-47D6-ABB7-DC7FB65A762B}" type="datetimeFigureOut">
              <a:rPr lang="ru-RU"/>
              <a:pPr>
                <a:defRPr/>
              </a:pPr>
              <a:t>03.03.2020</a:t>
            </a:fld>
            <a:endParaRPr lang="ru-RU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55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5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4A143B55-8FD2-424C-8A75-3F9A83B182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8147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/>
              <a:t>Рассмотрите рисунок.</a:t>
            </a:r>
          </a:p>
        </p:txBody>
      </p:sp>
      <p:sp>
        <p:nvSpPr>
          <p:cNvPr id="37891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DE24227-48A8-4D03-BA07-40C59A6D39BD}" type="slidenum">
              <a:rPr lang="ru-RU" sz="1200">
                <a:latin typeface="Arial" charset="0"/>
                <a:cs typeface="Arial" charset="0"/>
              </a:rPr>
              <a:pPr algn="r"/>
              <a:t>23</a:t>
            </a:fld>
            <a:endParaRPr lang="ru-RU" sz="120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6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1987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10751ED-54FA-4B5D-AD15-C80C4EB80988}" type="slidenum">
              <a:rPr lang="ru-RU" sz="1200">
                <a:latin typeface="Tahoma" pitchFamily="34" charset="0"/>
                <a:cs typeface="Arial" charset="0"/>
              </a:rPr>
              <a:pPr algn="r"/>
              <a:t>26</a:t>
            </a:fld>
            <a:endParaRPr lang="ru-RU" sz="1200">
              <a:latin typeface="Tahoma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/>
              <a:ahLst/>
              <a:cxnLst>
                <a:cxn ang="0">
                  <a:pos x="5154" y="1769"/>
                </a:cxn>
                <a:cxn ang="0">
                  <a:pos x="0" y="2304"/>
                </a:cxn>
                <a:cxn ang="0">
                  <a:pos x="0" y="1252"/>
                </a:cxn>
                <a:cxn ang="0">
                  <a:pos x="5155" y="0"/>
                </a:cxn>
                <a:cxn ang="0">
                  <a:pos x="5155" y="1416"/>
                </a:cxn>
                <a:cxn ang="0">
                  <a:pos x="5154" y="1769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Arial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/>
              <a:ahLst/>
              <a:cxnLst>
                <a:cxn ang="0">
                  <a:pos x="5311" y="3209"/>
                </a:cxn>
                <a:cxn ang="0">
                  <a:pos x="0" y="3689"/>
                </a:cxn>
                <a:cxn ang="0">
                  <a:pos x="0" y="9"/>
                </a:cxn>
                <a:cxn ang="0">
                  <a:pos x="5328" y="0"/>
                </a:cxn>
                <a:cxn ang="0">
                  <a:pos x="5311" y="320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Arial" charset="0"/>
              </a:endParaRPr>
            </a:p>
          </p:txBody>
        </p:sp>
      </p:grpSp>
      <p:sp>
        <p:nvSpPr>
          <p:cNvPr id="93189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93193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BB5CC-1B68-4030-9249-8CACEA938470}" type="datetimeFigureOut">
              <a:rPr lang="ru-RU"/>
              <a:pPr>
                <a:defRPr/>
              </a:pPr>
              <a:t>03.03.2020</a:t>
            </a:fld>
            <a:endParaRPr 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9871F-CFD3-41C0-8C6A-7455ED9789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B7A0C0-A2F5-45A4-A206-7075C23D143B}" type="datetimeFigureOut">
              <a:rPr lang="ru-RU"/>
              <a:pPr>
                <a:defRPr/>
              </a:pPr>
              <a:t>03.03.2020</a:t>
            </a:fld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D9C18F-619F-4909-B8F5-3D1CA837B8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945D1A-5BAE-41DB-86FD-E72B5C7921FB}" type="datetimeFigureOut">
              <a:rPr lang="ru-RU"/>
              <a:pPr>
                <a:defRPr/>
              </a:pPr>
              <a:t>03.03.2020</a:t>
            </a:fld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F2B671-194E-4F30-856C-E94F4A57C0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AC4BA1-C173-4518-BD7C-0BE00F45D0B0}" type="datetimeFigureOut">
              <a:rPr lang="ru-RU"/>
              <a:pPr>
                <a:defRPr/>
              </a:pPr>
              <a:t>03.03.2020</a:t>
            </a:fld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64EFD2-B5D3-463F-B3C2-64A9C0CD22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F3AB13-268B-4F45-AC95-7741476805E3}" type="datetimeFigureOut">
              <a:rPr lang="ru-RU"/>
              <a:pPr>
                <a:defRPr/>
              </a:pPr>
              <a:t>03.03.2020</a:t>
            </a:fld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F397A5-73D1-401D-AB33-2EB7EEB8FE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05E2E4-3771-492E-A1ED-6C560B3BA6EB}" type="datetimeFigureOut">
              <a:rPr lang="ru-RU"/>
              <a:pPr>
                <a:defRPr/>
              </a:pPr>
              <a:t>03.03.2020</a:t>
            </a:fld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367914-E33C-4B67-8C71-F5E6171E62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74AAEA-BC27-4D6B-8513-DAD0BA9780D7}" type="datetimeFigureOut">
              <a:rPr lang="ru-RU"/>
              <a:pPr>
                <a:defRPr/>
              </a:pPr>
              <a:t>03.03.2020</a:t>
            </a:fld>
            <a:endParaRPr 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A58137-6DA5-4E92-A7D8-01F7A2B6FA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C3E3DE-49D6-49A9-9490-54015F658C42}" type="datetimeFigureOut">
              <a:rPr lang="ru-RU"/>
              <a:pPr>
                <a:defRPr/>
              </a:pPr>
              <a:t>03.03.2020</a:t>
            </a:fld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75EDA9-9242-4930-9DD4-0ED096BB69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B68617-4945-4DA4-8083-A1AB79E57D75}" type="datetimeFigureOut">
              <a:rPr lang="ru-RU"/>
              <a:pPr>
                <a:defRPr/>
              </a:pPr>
              <a:t>03.03.2020</a:t>
            </a:fld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44FB9E-833C-40E9-9D7C-CB85E78CE0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D64DAB-D47C-4079-8A2B-20F82F8AE4EF}" type="datetimeFigureOut">
              <a:rPr lang="ru-RU"/>
              <a:pPr>
                <a:defRPr/>
              </a:pPr>
              <a:t>03.03.2020</a:t>
            </a:fld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2A5923-D3C6-40DC-BA9A-B1057020D3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B0EFEA-A316-43D3-A6CF-0A3F1F08FEC1}" type="datetimeFigureOut">
              <a:rPr lang="ru-RU"/>
              <a:pPr>
                <a:defRPr/>
              </a:pPr>
              <a:t>03.03.2020</a:t>
            </a:fld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B10D77-9307-4C17-A08C-EAEE1BDBAC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92163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/>
              <a:ahLst/>
              <a:cxnLst>
                <a:cxn ang="0">
                  <a:pos x="4800" y="299"/>
                </a:cxn>
                <a:cxn ang="0">
                  <a:pos x="0" y="665"/>
                </a:cxn>
                <a:cxn ang="0">
                  <a:pos x="0" y="0"/>
                </a:cxn>
                <a:cxn ang="0">
                  <a:pos x="4806" y="1"/>
                </a:cxn>
                <a:cxn ang="0">
                  <a:pos x="4800" y="153"/>
                </a:cxn>
                <a:cxn ang="0">
                  <a:pos x="4800" y="299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Arial" charset="0"/>
              </a:endParaRPr>
            </a:p>
          </p:txBody>
        </p:sp>
        <p:sp>
          <p:nvSpPr>
            <p:cNvPr id="92164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/>
              <a:ahLst/>
              <a:cxnLst>
                <a:cxn ang="0">
                  <a:pos x="4560" y="932"/>
                </a:cxn>
                <a:cxn ang="0">
                  <a:pos x="0" y="1199"/>
                </a:cxn>
                <a:cxn ang="0">
                  <a:pos x="0" y="0"/>
                </a:cxn>
                <a:cxn ang="0">
                  <a:pos x="4562" y="0"/>
                </a:cxn>
                <a:cxn ang="0">
                  <a:pos x="4560" y="932"/>
                </a:cxn>
                <a:cxn ang="0">
                  <a:pos x="4560" y="932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Arial" charset="0"/>
              </a:endParaRPr>
            </a:p>
          </p:txBody>
        </p:sp>
      </p:grpSp>
      <p:sp>
        <p:nvSpPr>
          <p:cNvPr id="9216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92166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92167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F26BF6DB-CA32-4A8C-A2CC-9CE636580DD5}" type="datetimeFigureOut">
              <a:rPr lang="ru-RU"/>
              <a:pPr>
                <a:defRPr/>
              </a:pPr>
              <a:t>03.03.2020</a:t>
            </a:fld>
            <a:endParaRPr lang="ru-RU"/>
          </a:p>
        </p:txBody>
      </p:sp>
      <p:sp>
        <p:nvSpPr>
          <p:cNvPr id="92168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16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45B6E876-957D-4A41-A270-0A465548E3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49" r:id="rId2"/>
    <p:sldLayoutId id="2147483748" r:id="rId3"/>
    <p:sldLayoutId id="2147483747" r:id="rId4"/>
    <p:sldLayoutId id="2147483746" r:id="rId5"/>
    <p:sldLayoutId id="2147483745" r:id="rId6"/>
    <p:sldLayoutId id="2147483744" r:id="rId7"/>
    <p:sldLayoutId id="2147483743" r:id="rId8"/>
    <p:sldLayoutId id="2147483742" r:id="rId9"/>
    <p:sldLayoutId id="2147483741" r:id="rId10"/>
    <p:sldLayoutId id="2147483740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900igr.net/datai/fizika/Soobschajuschiesja-sosudy-i-ikh-primenenie/0011-004-Opyt-1.jpg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emf"/><Relationship Id="rId5" Type="http://schemas.openxmlformats.org/officeDocument/2006/relationships/image" Target="../media/image22.emf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://900igr.net/datai/fizika/Soobschajuschiesja-sosudy-i-ikh-primenenie/0029-019-Fontany.png" TargetMode="Externa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wm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rgbClr val="0066FF"/>
                </a:solidFill>
                <a:effectLst/>
              </a:rPr>
              <a:t>Повторение</a:t>
            </a:r>
          </a:p>
        </p:txBody>
      </p:sp>
      <p:sp>
        <p:nvSpPr>
          <p:cNvPr id="1433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268413"/>
            <a:ext cx="8229600" cy="4681537"/>
          </a:xfrm>
          <a:noFill/>
        </p:spPr>
        <p:txBody>
          <a:bodyPr/>
          <a:lstStyle/>
          <a:p>
            <a:pPr eaLnBrk="1" hangingPunct="1"/>
            <a:r>
              <a:rPr lang="ru-RU" sz="2000" smtClean="0">
                <a:effectLst/>
              </a:rPr>
              <a:t>Назовите физические величины и единицы измерения  в системе СИ.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000" smtClean="0">
                <a:effectLst/>
              </a:rPr>
              <a:t>      </a:t>
            </a:r>
            <a:r>
              <a:rPr lang="ru-RU" sz="2000" b="1" smtClean="0">
                <a:solidFill>
                  <a:srgbClr val="0066FF"/>
                </a:solidFill>
                <a:effectLst/>
              </a:rPr>
              <a:t>Р, S,  F,   </a:t>
            </a:r>
            <a:r>
              <a:rPr lang="en-US" sz="2000" b="1" smtClean="0">
                <a:solidFill>
                  <a:srgbClr val="0066FF"/>
                </a:solidFill>
                <a:effectLst/>
              </a:rPr>
              <a:t>h</a:t>
            </a:r>
            <a:r>
              <a:rPr lang="ru-RU" sz="2000" b="1" smtClean="0">
                <a:solidFill>
                  <a:srgbClr val="0066FF"/>
                </a:solidFill>
                <a:effectLst/>
              </a:rPr>
              <a:t>,  </a:t>
            </a:r>
            <a:r>
              <a:rPr lang="en-US" sz="2000" b="1" smtClean="0">
                <a:solidFill>
                  <a:srgbClr val="0066FF"/>
                </a:solidFill>
                <a:effectLst/>
                <a:sym typeface="Symbol" pitchFamily="18" charset="2"/>
              </a:rPr>
              <a:t></a:t>
            </a:r>
            <a:r>
              <a:rPr lang="ru-RU" sz="2000" b="1" smtClean="0">
                <a:solidFill>
                  <a:srgbClr val="0066FF"/>
                </a:solidFill>
                <a:effectLst/>
              </a:rPr>
              <a:t>,  </a:t>
            </a:r>
            <a:r>
              <a:rPr lang="en-US" sz="2000" b="1" smtClean="0">
                <a:solidFill>
                  <a:srgbClr val="0066FF"/>
                </a:solidFill>
                <a:effectLst/>
              </a:rPr>
              <a:t>p</a:t>
            </a:r>
            <a:r>
              <a:rPr lang="ru-RU" sz="2000" b="1" smtClean="0">
                <a:solidFill>
                  <a:srgbClr val="0066FF"/>
                </a:solidFill>
                <a:effectLst/>
              </a:rPr>
              <a:t>, </a:t>
            </a:r>
            <a:r>
              <a:rPr lang="en-US" sz="2000" b="1" smtClean="0">
                <a:solidFill>
                  <a:srgbClr val="0066FF"/>
                </a:solidFill>
                <a:effectLst/>
              </a:rPr>
              <a:t>m</a:t>
            </a:r>
            <a:r>
              <a:rPr lang="ru-RU" sz="2000" b="1" smtClean="0">
                <a:solidFill>
                  <a:srgbClr val="0066FF"/>
                </a:solidFill>
                <a:effectLst/>
              </a:rPr>
              <a:t>,  </a:t>
            </a:r>
            <a:r>
              <a:rPr lang="en-US" sz="2000" b="1" smtClean="0">
                <a:solidFill>
                  <a:srgbClr val="0066FF"/>
                </a:solidFill>
                <a:effectLst/>
              </a:rPr>
              <a:t>g</a:t>
            </a:r>
            <a:r>
              <a:rPr lang="ru-RU" sz="2000" b="1" smtClean="0">
                <a:solidFill>
                  <a:srgbClr val="0066FF"/>
                </a:solidFill>
                <a:effectLst/>
              </a:rPr>
              <a:t>  </a:t>
            </a:r>
          </a:p>
          <a:p>
            <a:pPr eaLnBrk="1" hangingPunct="1"/>
            <a:r>
              <a:rPr lang="ru-RU" sz="2000" smtClean="0">
                <a:effectLst/>
              </a:rPr>
              <a:t>По какой формуле рассчитывают давление жидкости на дно и  стенки сосуда? </a:t>
            </a:r>
          </a:p>
          <a:p>
            <a:pPr eaLnBrk="1" hangingPunct="1">
              <a:buFont typeface="Wingdings" pitchFamily="2" charset="2"/>
              <a:buNone/>
            </a:pPr>
            <a:endParaRPr lang="ru-RU" sz="2000" smtClean="0">
              <a:effectLst/>
            </a:endParaRPr>
          </a:p>
          <a:p>
            <a:pPr eaLnBrk="1" hangingPunct="1"/>
            <a:r>
              <a:rPr lang="ru-RU" sz="2000" smtClean="0">
                <a:effectLst/>
              </a:rPr>
              <a:t>От каких величин и как зависит давление жидкости на дно сосуда?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mtClean="0">
                <a:effectLst/>
              </a:rPr>
              <a:t>    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mtClean="0">
                <a:effectLst/>
              </a:rPr>
              <a:t>     </a:t>
            </a:r>
          </a:p>
        </p:txBody>
      </p:sp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843213" y="2781300"/>
            <a:ext cx="11525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0066FF"/>
                </a:solidFill>
                <a:latin typeface="Arial" charset="0"/>
                <a:cs typeface="Arial" charset="0"/>
              </a:rPr>
              <a:t>P</a:t>
            </a:r>
            <a:r>
              <a:rPr lang="ru-RU" sz="2000" b="1">
                <a:solidFill>
                  <a:srgbClr val="0066FF"/>
                </a:solidFill>
                <a:latin typeface="Arial" charset="0"/>
                <a:cs typeface="Arial" charset="0"/>
              </a:rPr>
              <a:t>=</a:t>
            </a:r>
            <a:r>
              <a:rPr lang="en-US" sz="2000" b="1">
                <a:solidFill>
                  <a:srgbClr val="0066FF"/>
                </a:solidFill>
                <a:latin typeface="Arial" charset="0"/>
                <a:cs typeface="Arial" charset="0"/>
                <a:sym typeface="Symbol" pitchFamily="18" charset="2"/>
              </a:rPr>
              <a:t></a:t>
            </a:r>
            <a:r>
              <a:rPr lang="en-US" sz="2000" b="1">
                <a:solidFill>
                  <a:srgbClr val="0066FF"/>
                </a:solidFill>
                <a:latin typeface="Arial" charset="0"/>
                <a:cs typeface="Arial" charset="0"/>
              </a:rPr>
              <a:t>g</a:t>
            </a:r>
            <a:r>
              <a:rPr lang="ru-RU" sz="2000" b="1">
                <a:solidFill>
                  <a:srgbClr val="0066FF"/>
                </a:solidFill>
                <a:latin typeface="Arial" charset="0"/>
                <a:cs typeface="Arial" charset="0"/>
              </a:rPr>
              <a:t>h</a:t>
            </a:r>
          </a:p>
        </p:txBody>
      </p:sp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2484438" y="3716338"/>
            <a:ext cx="13684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0066FF"/>
                </a:solidFill>
                <a:latin typeface="Arial" charset="0"/>
                <a:cs typeface="Arial" charset="0"/>
              </a:rPr>
              <a:t> От h, ρ</a:t>
            </a:r>
            <a:r>
              <a:rPr lang="ru-RU">
                <a:latin typeface="Arial" charset="0"/>
                <a:cs typeface="Arial" charset="0"/>
              </a:rPr>
              <a:t>  </a:t>
            </a:r>
          </a:p>
        </p:txBody>
      </p:sp>
      <p:sp>
        <p:nvSpPr>
          <p:cNvPr id="40967" name="Text Box 7"/>
          <p:cNvSpPr txBox="1">
            <a:spLocks noChangeArrowheads="1"/>
          </p:cNvSpPr>
          <p:nvPr/>
        </p:nvSpPr>
        <p:spPr bwMode="auto">
          <a:xfrm>
            <a:off x="684213" y="4076700"/>
            <a:ext cx="8459787" cy="199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Arial" charset="0"/>
                <a:cs typeface="Arial" charset="0"/>
              </a:rPr>
              <a:t> </a:t>
            </a:r>
            <a:r>
              <a:rPr lang="ru-RU" sz="2000" b="1">
                <a:solidFill>
                  <a:srgbClr val="0066FF"/>
                </a:solidFill>
                <a:latin typeface="Arial" charset="0"/>
                <a:cs typeface="Arial" charset="0"/>
              </a:rPr>
              <a:t>а) Чем больше  плотность, тем больше давление, если  высота  столба жидкости  не   изменяется.</a:t>
            </a:r>
          </a:p>
          <a:p>
            <a:r>
              <a:rPr lang="ru-RU" sz="2000" b="1">
                <a:solidFill>
                  <a:srgbClr val="0066FF"/>
                </a:solidFill>
                <a:latin typeface="Arial" charset="0"/>
                <a:cs typeface="Arial" charset="0"/>
              </a:rPr>
              <a:t> б) Если жидкость однородная, то чем больше высота</a:t>
            </a:r>
            <a:r>
              <a:rPr lang="en-US" sz="2000" b="1">
                <a:solidFill>
                  <a:srgbClr val="0066FF"/>
                </a:solidFill>
                <a:latin typeface="Arial" charset="0"/>
                <a:cs typeface="Arial" charset="0"/>
              </a:rPr>
              <a:t> </a:t>
            </a:r>
            <a:r>
              <a:rPr lang="ru-RU" sz="2000" b="1">
                <a:solidFill>
                  <a:srgbClr val="0066FF"/>
                </a:solidFill>
                <a:latin typeface="Arial" charset="0"/>
                <a:cs typeface="Arial" charset="0"/>
              </a:rPr>
              <a:t>столба жидкости, тем больше давление.</a:t>
            </a:r>
          </a:p>
          <a:p>
            <a:endParaRPr lang="ru-RU" b="1">
              <a:solidFill>
                <a:srgbClr val="0066FF"/>
              </a:solidFill>
              <a:latin typeface="Arial" charset="0"/>
              <a:cs typeface="Arial" charset="0"/>
            </a:endParaRPr>
          </a:p>
          <a:p>
            <a:pPr>
              <a:spcBef>
                <a:spcPct val="50000"/>
              </a:spcBef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4342" name="Text Box 8"/>
          <p:cNvSpPr txBox="1">
            <a:spLocks noChangeArrowheads="1"/>
          </p:cNvSpPr>
          <p:nvPr/>
        </p:nvSpPr>
        <p:spPr bwMode="auto">
          <a:xfrm>
            <a:off x="395288" y="5300663"/>
            <a:ext cx="806450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000">
                <a:latin typeface="Arial" charset="0"/>
                <a:cs typeface="Arial" charset="0"/>
              </a:rPr>
              <a:t>   </a:t>
            </a:r>
            <a:r>
              <a:rPr lang="ru-RU" sz="2000">
                <a:latin typeface="Arial" charset="0"/>
                <a:cs typeface="Arial" charset="0"/>
              </a:rPr>
              <a:t>Сформулируйте закон Паскаля.</a:t>
            </a:r>
          </a:p>
          <a:p>
            <a:endParaRPr lang="ru-RU" sz="2000">
              <a:latin typeface="Arial" charset="0"/>
              <a:cs typeface="Arial" charset="0"/>
            </a:endParaRPr>
          </a:p>
          <a:p>
            <a:pPr>
              <a:spcBef>
                <a:spcPct val="50000"/>
              </a:spcBef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40969" name="Text Box 9"/>
          <p:cNvSpPr txBox="1">
            <a:spLocks noChangeArrowheads="1"/>
          </p:cNvSpPr>
          <p:nvPr/>
        </p:nvSpPr>
        <p:spPr bwMode="auto">
          <a:xfrm>
            <a:off x="684213" y="5803900"/>
            <a:ext cx="7561262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066FF"/>
                </a:solidFill>
                <a:latin typeface="Arial" charset="0"/>
                <a:cs typeface="Arial" charset="0"/>
              </a:rPr>
              <a:t>Давление, производимое на жидкость или газ,  одинаково передается по всем направлениям.</a:t>
            </a:r>
          </a:p>
          <a:p>
            <a:pPr>
              <a:spcBef>
                <a:spcPct val="50000"/>
              </a:spcBef>
            </a:pPr>
            <a:endParaRPr lang="ru-RU">
              <a:solidFill>
                <a:srgbClr val="0066FF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5"/>
          <p:cNvSpPr>
            <a:spLocks noGrp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pPr algn="l"/>
            <a:r>
              <a:rPr lang="en-US" sz="2800" b="1" u="sng" smtClean="0">
                <a:solidFill>
                  <a:schemeClr val="hlink"/>
                </a:solidFill>
                <a:effectLst/>
              </a:rPr>
              <a:t/>
            </a:r>
            <a:br>
              <a:rPr lang="en-US" sz="2800" b="1" u="sng" smtClean="0">
                <a:solidFill>
                  <a:schemeClr val="hlink"/>
                </a:solidFill>
                <a:effectLst/>
              </a:rPr>
            </a:br>
            <a:r>
              <a:rPr lang="en-US" sz="2800" b="1" u="sng" smtClean="0">
                <a:solidFill>
                  <a:schemeClr val="hlink"/>
                </a:solidFill>
                <a:effectLst/>
              </a:rPr>
              <a:t/>
            </a:r>
            <a:br>
              <a:rPr lang="en-US" sz="2800" b="1" u="sng" smtClean="0">
                <a:solidFill>
                  <a:schemeClr val="hlink"/>
                </a:solidFill>
                <a:effectLst/>
              </a:rPr>
            </a:br>
            <a:r>
              <a:rPr lang="en-US" sz="2800" b="1" u="sng" smtClean="0">
                <a:solidFill>
                  <a:schemeClr val="hlink"/>
                </a:solidFill>
                <a:effectLst/>
              </a:rPr>
              <a:t/>
            </a:r>
            <a:br>
              <a:rPr lang="en-US" sz="2800" b="1" u="sng" smtClean="0">
                <a:solidFill>
                  <a:schemeClr val="hlink"/>
                </a:solidFill>
                <a:effectLst/>
              </a:rPr>
            </a:br>
            <a:r>
              <a:rPr lang="tt-RU" sz="2800" b="1" u="sng" smtClean="0">
                <a:solidFill>
                  <a:schemeClr val="hlink"/>
                </a:solidFill>
                <a:effectLst/>
              </a:rPr>
              <a:t>1 группа.</a:t>
            </a:r>
            <a:r>
              <a:rPr lang="tt-RU" sz="2800" b="1" i="1" smtClean="0">
                <a:solidFill>
                  <a:srgbClr val="000000"/>
                </a:solidFill>
                <a:effectLst/>
              </a:rPr>
              <a:t> </a:t>
            </a:r>
            <a:r>
              <a:rPr lang="ru-RU" sz="2800" b="1" i="1" smtClean="0">
                <a:effectLst/>
              </a:rPr>
              <a:t>Возьмите две стеклянные трубки, соединенные резиновой трубкой. Резиновая трубка в середине зажита. В одну из трубок налейте воды. Что произойдет, если открыть зажим? </a:t>
            </a:r>
            <a:br>
              <a:rPr lang="ru-RU" sz="2800" b="1" i="1" smtClean="0">
                <a:effectLst/>
              </a:rPr>
            </a:br>
            <a:endParaRPr lang="ru-RU" sz="2800" b="1" i="1" smtClean="0">
              <a:effectLst/>
            </a:endParaRPr>
          </a:p>
        </p:txBody>
      </p:sp>
      <p:sp>
        <p:nvSpPr>
          <p:cNvPr id="2" name="Содержимое 5"/>
          <p:cNvSpPr>
            <a:spLocks noGrp="1"/>
          </p:cNvSpPr>
          <p:nvPr>
            <p:ph sz="quarter" idx="4294967295"/>
          </p:nvPr>
        </p:nvSpPr>
        <p:spPr>
          <a:xfrm>
            <a:off x="684213" y="2708275"/>
            <a:ext cx="6696075" cy="2233613"/>
          </a:xfrm>
          <a:noFill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2800" b="1" smtClean="0">
                <a:solidFill>
                  <a:schemeClr val="hlink"/>
                </a:solidFill>
                <a:effectLst/>
              </a:rPr>
              <a:t>Вывод 1:</a:t>
            </a:r>
            <a:r>
              <a:rPr lang="ru-RU" sz="2800" b="1" i="1" smtClean="0">
                <a:effectLst/>
              </a:rPr>
              <a:t> В сообщающихся</a:t>
            </a:r>
            <a:endParaRPr lang="en-US" sz="2800" b="1" i="1" smtClean="0">
              <a:effectLst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ru-RU" sz="2800" b="1" i="1" smtClean="0">
                <a:effectLst/>
              </a:rPr>
              <a:t>сосудах свободная поверхность </a:t>
            </a:r>
            <a:endParaRPr lang="en-US" sz="2800" b="1" i="1" smtClean="0">
              <a:effectLst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ru-RU" sz="2800" b="1" i="1" smtClean="0">
                <a:effectLst/>
              </a:rPr>
              <a:t>покоящейся жидкости находится</a:t>
            </a:r>
            <a:endParaRPr lang="en-US" sz="2800" b="1" i="1" smtClean="0">
              <a:effectLst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ru-RU" sz="2800" b="1" i="1" smtClean="0">
                <a:effectLst/>
              </a:rPr>
              <a:t>на одном уровне. </a:t>
            </a:r>
            <a:endParaRPr lang="ru-RU" sz="2800" smtClean="0">
              <a:effectLst/>
            </a:endParaRPr>
          </a:p>
          <a:p>
            <a:pPr eaLnBrk="1" hangingPunct="1">
              <a:buFont typeface="Wingdings" pitchFamily="2" charset="2"/>
              <a:buNone/>
            </a:pPr>
            <a:endParaRPr lang="ru-RU" sz="2800" smtClean="0">
              <a:effectLst/>
            </a:endParaRPr>
          </a:p>
        </p:txBody>
      </p:sp>
      <p:sp>
        <p:nvSpPr>
          <p:cNvPr id="23555" name="Rectangle 7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50825" y="2781300"/>
            <a:ext cx="8066088" cy="2303463"/>
          </a:xfrm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sz="2800" smtClean="0">
              <a:effectLst/>
            </a:endParaRPr>
          </a:p>
        </p:txBody>
      </p:sp>
      <p:sp>
        <p:nvSpPr>
          <p:cNvPr id="10" name="Rectangle 41"/>
          <p:cNvSpPr>
            <a:spLocks noChangeArrowheads="1"/>
          </p:cNvSpPr>
          <p:nvPr/>
        </p:nvSpPr>
        <p:spPr bwMode="auto">
          <a:xfrm>
            <a:off x="4211638" y="4437063"/>
            <a:ext cx="32289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800" b="1" i="1">
              <a:solidFill>
                <a:schemeClr val="accent2"/>
              </a:solidFill>
              <a:latin typeface="Times New Roman" pitchFamily="18" charset="0"/>
              <a:cs typeface="Arial" charset="0"/>
            </a:endParaRPr>
          </a:p>
          <a:p>
            <a:pPr algn="ctr"/>
            <a:r>
              <a:rPr lang="ru-RU" sz="2800" b="1" i="1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р</a:t>
            </a:r>
            <a:r>
              <a:rPr lang="ru-RU" sz="2800" b="1" i="1" baseline="-25000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1</a:t>
            </a:r>
            <a:r>
              <a:rPr lang="ru-RU" sz="2800" b="1" i="1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=р</a:t>
            </a:r>
            <a:r>
              <a:rPr lang="ru-RU" sz="2800" b="1" i="1" baseline="-25000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2</a:t>
            </a:r>
            <a:r>
              <a:rPr lang="ru-RU" sz="2800" b="1" i="1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 </a:t>
            </a:r>
          </a:p>
          <a:p>
            <a:pPr algn="ctr"/>
            <a:r>
              <a:rPr lang="ru-RU" sz="2800" b="1" i="1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        </a:t>
            </a:r>
            <a:r>
              <a:rPr lang="en-US" sz="2800" b="1" i="1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ρgh</a:t>
            </a:r>
            <a:r>
              <a:rPr lang="ru-RU" sz="2800" b="1" i="1" baseline="-25000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1</a:t>
            </a:r>
            <a:r>
              <a:rPr lang="ru-RU" sz="2800" b="1" i="1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=</a:t>
            </a:r>
            <a:r>
              <a:rPr lang="en-US" sz="2800" b="1" i="1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ρgh</a:t>
            </a:r>
            <a:r>
              <a:rPr lang="ru-RU" sz="2800" b="1" i="1" baseline="-25000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2</a:t>
            </a:r>
            <a:r>
              <a:rPr lang="ru-RU" sz="2800" b="1" i="1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 </a:t>
            </a:r>
          </a:p>
          <a:p>
            <a:pPr algn="ctr"/>
            <a:r>
              <a:rPr lang="en-US" sz="2800" b="1" i="1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h</a:t>
            </a:r>
            <a:r>
              <a:rPr lang="ru-RU" sz="2800" b="1" i="1" baseline="-25000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1</a:t>
            </a:r>
            <a:r>
              <a:rPr lang="ru-RU" sz="2800" b="1" i="1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=</a:t>
            </a:r>
            <a:r>
              <a:rPr lang="en-US" sz="2800" b="1" i="1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h</a:t>
            </a:r>
            <a:r>
              <a:rPr lang="ru-RU" sz="2800" b="1" i="1" baseline="-25000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2</a:t>
            </a:r>
            <a:r>
              <a:rPr lang="ru-RU" sz="2800" b="1" i="1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 </a:t>
            </a:r>
          </a:p>
        </p:txBody>
      </p:sp>
      <p:pic>
        <p:nvPicPr>
          <p:cNvPr id="17410" name="Picture 2" descr="http://900igr.net/datai/fizika/Soobschajuschiesja-sosudy-i-ikh-primenenie/0011-004-Opyt-1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8850" y="1557338"/>
            <a:ext cx="1544638" cy="2625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solidFill>
                  <a:schemeClr val="hlink"/>
                </a:solidFill>
                <a:effectLst/>
              </a:rPr>
              <a:t>2 группа.</a:t>
            </a:r>
            <a:r>
              <a:rPr lang="ru-RU" sz="2800" b="1" i="1" smtClean="0">
                <a:effectLst/>
              </a:rPr>
              <a:t> </a:t>
            </a:r>
            <a:r>
              <a:rPr lang="tt-RU" sz="2800" b="1" i="1" smtClean="0">
                <a:effectLst/>
              </a:rPr>
              <a:t>Если налить воду в одну из трубок, и</a:t>
            </a:r>
            <a:r>
              <a:rPr lang="ru-RU" sz="2800" b="1" i="1" smtClean="0">
                <a:effectLst/>
              </a:rPr>
              <a:t>зменится ли уровень жидкости, если сосуды будут иметь разную форму?</a:t>
            </a:r>
            <a:br>
              <a:rPr lang="ru-RU" sz="2800" b="1" i="1" smtClean="0">
                <a:effectLst/>
              </a:rPr>
            </a:br>
            <a:endParaRPr lang="ru-RU" sz="2800" b="1" i="1" smtClean="0">
              <a:effectLst/>
            </a:endParaRP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800" b="1" smtClean="0">
                <a:solidFill>
                  <a:schemeClr val="hlink"/>
                </a:solidFill>
                <a:effectLst/>
                <a:latin typeface="Arial" charset="0"/>
              </a:rPr>
              <a:t>Вывод 2:</a:t>
            </a:r>
            <a:r>
              <a:rPr lang="ru-RU" sz="2800" b="1" i="1" smtClean="0">
                <a:effectLst/>
                <a:latin typeface="Arial" charset="0"/>
              </a:rPr>
              <a:t> В сообщающихся сосудах любой</a:t>
            </a:r>
          </a:p>
          <a:p>
            <a:pPr>
              <a:buFont typeface="Wingdings" pitchFamily="2" charset="2"/>
              <a:buNone/>
            </a:pPr>
            <a:r>
              <a:rPr lang="ru-RU" sz="2800" b="1" i="1" smtClean="0">
                <a:effectLst/>
                <a:latin typeface="Arial" charset="0"/>
              </a:rPr>
              <a:t>формы и сечения поверхности однородной</a:t>
            </a:r>
          </a:p>
          <a:p>
            <a:pPr>
              <a:buFont typeface="Wingdings" pitchFamily="2" charset="2"/>
              <a:buNone/>
            </a:pPr>
            <a:r>
              <a:rPr lang="ru-RU" sz="2800" b="1" i="1" smtClean="0">
                <a:effectLst/>
                <a:latin typeface="Arial" charset="0"/>
              </a:rPr>
              <a:t>жидкости устанавливаются на одном</a:t>
            </a:r>
          </a:p>
          <a:p>
            <a:pPr>
              <a:buFont typeface="Wingdings" pitchFamily="2" charset="2"/>
              <a:buNone/>
            </a:pPr>
            <a:r>
              <a:rPr lang="ru-RU" sz="2800" b="1" i="1" smtClean="0">
                <a:effectLst/>
                <a:latin typeface="Arial" charset="0"/>
              </a:rPr>
              <a:t>уровне.</a:t>
            </a:r>
            <a:r>
              <a:rPr lang="ru-RU" sz="2800" smtClean="0">
                <a:effectLst/>
                <a:latin typeface="Arial" charset="0"/>
              </a:rPr>
              <a:t/>
            </a:r>
            <a:br>
              <a:rPr lang="ru-RU" sz="2800" smtClean="0">
                <a:effectLst/>
                <a:latin typeface="Arial" charset="0"/>
              </a:rPr>
            </a:br>
            <a:endParaRPr lang="ru-RU" sz="2800" smtClean="0">
              <a:effectLst/>
              <a:latin typeface="Arial" charset="0"/>
            </a:endParaRPr>
          </a:p>
        </p:txBody>
      </p:sp>
      <p:pic>
        <p:nvPicPr>
          <p:cNvPr id="24579" name="Picture 4" descr="7_19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2363" y="3789363"/>
            <a:ext cx="3744912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2800" b="1" smtClean="0">
                <a:solidFill>
                  <a:schemeClr val="hlink"/>
                </a:solidFill>
                <a:effectLst/>
              </a:rPr>
              <a:t/>
            </a:r>
            <a:br>
              <a:rPr lang="ru-RU" sz="2800" b="1" smtClean="0">
                <a:solidFill>
                  <a:schemeClr val="hlink"/>
                </a:solidFill>
                <a:effectLst/>
              </a:rPr>
            </a:br>
            <a:r>
              <a:rPr lang="ru-RU" sz="2800" b="1" smtClean="0">
                <a:solidFill>
                  <a:schemeClr val="hlink"/>
                </a:solidFill>
                <a:effectLst/>
              </a:rPr>
              <a:t/>
            </a:r>
            <a:br>
              <a:rPr lang="ru-RU" sz="2800" b="1" smtClean="0">
                <a:solidFill>
                  <a:schemeClr val="hlink"/>
                </a:solidFill>
                <a:effectLst/>
              </a:rPr>
            </a:br>
            <a:r>
              <a:rPr lang="en-US" sz="2800" b="1" smtClean="0">
                <a:solidFill>
                  <a:schemeClr val="hlink"/>
                </a:solidFill>
                <a:effectLst/>
              </a:rPr>
              <a:t>3 </a:t>
            </a:r>
            <a:r>
              <a:rPr lang="ru-RU" sz="2800" b="1" smtClean="0">
                <a:solidFill>
                  <a:schemeClr val="hlink"/>
                </a:solidFill>
                <a:effectLst/>
              </a:rPr>
              <a:t>группа.</a:t>
            </a:r>
            <a:r>
              <a:rPr lang="ru-RU" sz="2800" b="1" i="1" smtClean="0">
                <a:effectLst/>
              </a:rPr>
              <a:t> </a:t>
            </a:r>
            <a:r>
              <a:rPr lang="ru-RU" sz="2800" b="1" i="1" smtClean="0">
                <a:solidFill>
                  <a:schemeClr val="tx1"/>
                </a:solidFill>
                <a:effectLst/>
                <a:latin typeface="Arial" charset="0"/>
              </a:rPr>
              <a:t>Что произойдет, если в один из сообщающиехся сосудов налить воду, а в другую растительное масло? Будут ли одинаковыми уровни этих жидкостей?</a:t>
            </a:r>
            <a:r>
              <a:rPr lang="tt-RU" sz="2800" b="1" i="1" smtClean="0">
                <a:solidFill>
                  <a:schemeClr val="tx1"/>
                </a:solidFill>
                <a:effectLst/>
                <a:latin typeface="Arial" charset="0"/>
              </a:rPr>
              <a:t/>
            </a:r>
            <a:br>
              <a:rPr lang="tt-RU" sz="2800" b="1" i="1" smtClean="0">
                <a:solidFill>
                  <a:schemeClr val="tx1"/>
                </a:solidFill>
                <a:effectLst/>
                <a:latin typeface="Arial" charset="0"/>
              </a:rPr>
            </a:br>
            <a:endParaRPr lang="ru-RU" sz="2800" b="1" i="1" smtClean="0"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tt-RU" sz="2000" b="1" smtClean="0">
              <a:solidFill>
                <a:schemeClr val="hlink"/>
              </a:solidFill>
              <a:effectLst/>
            </a:endParaRPr>
          </a:p>
          <a:p>
            <a:pPr>
              <a:buFont typeface="Wingdings" pitchFamily="2" charset="2"/>
              <a:buNone/>
            </a:pPr>
            <a:r>
              <a:rPr lang="tt-RU" sz="2800" b="1" smtClean="0">
                <a:solidFill>
                  <a:schemeClr val="hlink"/>
                </a:solidFill>
                <a:effectLst/>
              </a:rPr>
              <a:t>Вывод 3</a:t>
            </a:r>
            <a:r>
              <a:rPr lang="tt-RU" sz="2800" b="1" smtClean="0">
                <a:solidFill>
                  <a:schemeClr val="hlink"/>
                </a:solidFill>
                <a:effectLst/>
                <a:latin typeface="Arial" charset="0"/>
              </a:rPr>
              <a:t>:</a:t>
            </a:r>
            <a:r>
              <a:rPr lang="tt-RU" sz="2800" b="1" i="1" smtClean="0">
                <a:effectLst/>
              </a:rPr>
              <a:t> </a:t>
            </a:r>
            <a:r>
              <a:rPr lang="ru-RU" sz="2800" b="1" i="1" smtClean="0">
                <a:effectLst/>
              </a:rPr>
              <a:t>Высоты столбов разнородных жидкостей в сообщающихся сосудах обратно пропорциональны их плотностям. </a:t>
            </a:r>
            <a:r>
              <a:rPr lang="ru-RU" sz="2800" smtClean="0">
                <a:effectLst/>
              </a:rPr>
              <a:t/>
            </a:r>
            <a:br>
              <a:rPr lang="ru-RU" sz="2800" smtClean="0">
                <a:effectLst/>
              </a:rPr>
            </a:br>
            <a:endParaRPr lang="ru-RU" sz="2800" smtClean="0">
              <a:effectLst/>
            </a:endParaRPr>
          </a:p>
        </p:txBody>
      </p:sp>
      <p:pic>
        <p:nvPicPr>
          <p:cNvPr id="25603" name="Picture 5" descr="z72r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3860800"/>
            <a:ext cx="2520950" cy="256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42"/>
          <p:cNvSpPr>
            <a:spLocks noChangeArrowheads="1"/>
          </p:cNvSpPr>
          <p:nvPr/>
        </p:nvSpPr>
        <p:spPr bwMode="auto">
          <a:xfrm>
            <a:off x="4572000" y="3500438"/>
            <a:ext cx="28003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3200" b="1" i="1">
              <a:solidFill>
                <a:schemeClr val="accent2"/>
              </a:solidFill>
              <a:latin typeface="Times New Roman" pitchFamily="18" charset="0"/>
              <a:cs typeface="Arial" charset="0"/>
            </a:endParaRPr>
          </a:p>
          <a:p>
            <a:r>
              <a:rPr lang="ru-RU" sz="3200" b="1" i="1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р</a:t>
            </a:r>
            <a:r>
              <a:rPr lang="ru-RU" sz="3200" b="1" i="1" baseline="-25000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1</a:t>
            </a:r>
            <a:r>
              <a:rPr lang="ru-RU" sz="3200" b="1" i="1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=р</a:t>
            </a:r>
            <a:r>
              <a:rPr lang="ru-RU" sz="3200" b="1" i="1" baseline="-25000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2</a:t>
            </a:r>
            <a:r>
              <a:rPr lang="ru-RU" sz="3200" b="1" i="1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 </a:t>
            </a:r>
          </a:p>
          <a:p>
            <a:r>
              <a:rPr lang="en-US" sz="3200" b="1" i="1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ρ</a:t>
            </a:r>
            <a:r>
              <a:rPr lang="ru-RU" sz="3200" b="1" i="1" baseline="-25000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1</a:t>
            </a:r>
            <a:r>
              <a:rPr lang="en-US" sz="3200" b="1" i="1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gh</a:t>
            </a:r>
            <a:r>
              <a:rPr lang="ru-RU" sz="3200" b="1" i="1" baseline="-25000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1</a:t>
            </a:r>
            <a:r>
              <a:rPr lang="ru-RU" sz="3200" b="1" i="1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=</a:t>
            </a:r>
            <a:r>
              <a:rPr lang="en-US" sz="3200" b="1" i="1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ρ</a:t>
            </a:r>
            <a:r>
              <a:rPr lang="ru-RU" sz="3200" b="1" i="1" baseline="-25000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2</a:t>
            </a:r>
            <a:r>
              <a:rPr lang="en-US" sz="3200" b="1" i="1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gh</a:t>
            </a:r>
            <a:r>
              <a:rPr lang="ru-RU" sz="3200" b="1" i="1" baseline="-25000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2</a:t>
            </a:r>
            <a:r>
              <a:rPr lang="ru-RU" sz="3200" b="1" i="1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 </a:t>
            </a:r>
          </a:p>
          <a:p>
            <a:r>
              <a:rPr lang="en-US" sz="3200" b="1" i="1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ρ</a:t>
            </a:r>
            <a:r>
              <a:rPr lang="ru-RU" sz="3200" b="1" i="1" baseline="-25000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1</a:t>
            </a:r>
            <a:r>
              <a:rPr lang="en-US" sz="3200" b="1" i="1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h</a:t>
            </a:r>
            <a:r>
              <a:rPr lang="ru-RU" sz="3200" b="1" i="1" baseline="-25000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1</a:t>
            </a:r>
            <a:r>
              <a:rPr lang="ru-RU" sz="3200" b="1" i="1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= </a:t>
            </a:r>
            <a:r>
              <a:rPr lang="en-US" sz="3200" b="1" i="1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ρ</a:t>
            </a:r>
            <a:r>
              <a:rPr lang="ru-RU" sz="3200" b="1" i="1" baseline="-25000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2</a:t>
            </a:r>
            <a:r>
              <a:rPr lang="en-US" sz="3200" b="1" i="1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h</a:t>
            </a:r>
            <a:r>
              <a:rPr lang="ru-RU" sz="3200" b="1" i="1" baseline="-25000">
                <a:solidFill>
                  <a:schemeClr val="accent2"/>
                </a:solidFill>
                <a:latin typeface="Times New Roman" pitchFamily="18" charset="0"/>
                <a:cs typeface="Arial" charset="0"/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60350"/>
            <a:ext cx="8291512" cy="5386388"/>
          </a:xfrm>
        </p:spPr>
        <p:txBody>
          <a:bodyPr/>
          <a:lstStyle/>
          <a:p>
            <a:pPr algn="l"/>
            <a:r>
              <a:rPr lang="ru-RU" sz="4000" b="1" smtClean="0">
                <a:solidFill>
                  <a:schemeClr val="hlink"/>
                </a:solidFill>
                <a:effectLst/>
                <a:latin typeface="Times New Roman" pitchFamily="18" charset="0"/>
                <a:cs typeface="Times New Roman" pitchFamily="18" charset="0"/>
              </a:rPr>
              <a:t>Закон</a:t>
            </a:r>
            <a:r>
              <a:rPr lang="en-US" sz="4000" b="1" smtClean="0">
                <a:solidFill>
                  <a:schemeClr val="hlin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smtClean="0">
                <a:solidFill>
                  <a:schemeClr val="hlink"/>
                </a:solidFill>
                <a:effectLst/>
                <a:latin typeface="Times New Roman" pitchFamily="18" charset="0"/>
                <a:cs typeface="Times New Roman" pitchFamily="18" charset="0"/>
              </a:rPr>
              <a:t>сообщающихся сосудов</a:t>
            </a:r>
            <a:r>
              <a:rPr lang="en-US" sz="4000" b="1" i="1" smtClean="0">
                <a:solidFill>
                  <a:schemeClr val="hlink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b="1" i="1" smtClean="0">
                <a:solidFill>
                  <a:schemeClr val="hlink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4000" b="1" i="1" smtClean="0">
                <a:solidFill>
                  <a:schemeClr val="hlink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b="1" i="1" smtClean="0">
                <a:solidFill>
                  <a:schemeClr val="hlink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smtClean="0">
                <a:effectLst/>
                <a:latin typeface="Arial" charset="0"/>
              </a:rPr>
              <a:t>1. В сообщающихся сосудах любой формы и сечения поверхности однородной жидкости</a:t>
            </a:r>
            <a:r>
              <a:rPr lang="en-US" sz="3200" b="1" i="1" smtClean="0">
                <a:effectLst/>
                <a:latin typeface="Arial" charset="0"/>
              </a:rPr>
              <a:t/>
            </a:r>
            <a:br>
              <a:rPr lang="en-US" sz="3200" b="1" i="1" smtClean="0">
                <a:effectLst/>
                <a:latin typeface="Arial" charset="0"/>
              </a:rPr>
            </a:br>
            <a:r>
              <a:rPr lang="ru-RU" sz="3200" b="1" i="1" smtClean="0">
                <a:effectLst/>
                <a:latin typeface="Arial" charset="0"/>
              </a:rPr>
              <a:t>устанавливаются на одном уровне.</a:t>
            </a:r>
            <a:br>
              <a:rPr lang="ru-RU" sz="3200" b="1" i="1" smtClean="0">
                <a:effectLst/>
                <a:latin typeface="Arial" charset="0"/>
              </a:rPr>
            </a:br>
            <a:r>
              <a:rPr lang="ru-RU" sz="3200" b="1" i="1" smtClean="0">
                <a:effectLst/>
                <a:latin typeface="Arial" charset="0"/>
              </a:rPr>
              <a:t>2. Высоты столбов разнородных жидкостей в</a:t>
            </a:r>
            <a:r>
              <a:rPr lang="en-US" sz="3200" b="1" i="1" smtClean="0">
                <a:effectLst/>
                <a:latin typeface="Arial" charset="0"/>
              </a:rPr>
              <a:t> </a:t>
            </a:r>
            <a:r>
              <a:rPr lang="ru-RU" sz="3200" b="1" i="1" smtClean="0">
                <a:effectLst/>
                <a:latin typeface="Arial" charset="0"/>
              </a:rPr>
              <a:t>сообщающихся сосудах обратно пропорциональны их плотностям.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title" idx="4294967295"/>
          </p:nvPr>
        </p:nvSpPr>
        <p:spPr>
          <a:noFill/>
        </p:spPr>
        <p:txBody>
          <a:bodyPr anchor="b"/>
          <a:lstStyle/>
          <a:p>
            <a:pPr eaLnBrk="1" hangingPunct="1"/>
            <a:r>
              <a:rPr lang="ru-RU" sz="6000" b="1" smtClean="0">
                <a:solidFill>
                  <a:schemeClr val="hlink"/>
                </a:solidFill>
                <a:effectLst/>
              </a:rPr>
              <a:t>Моделирование</a:t>
            </a:r>
            <a:endParaRPr lang="ru-RU" sz="8000" b="1" smtClean="0">
              <a:solidFill>
                <a:schemeClr val="hlink"/>
              </a:solidFill>
              <a:effectLst/>
            </a:endParaRPr>
          </a:p>
        </p:txBody>
      </p:sp>
      <p:sp>
        <p:nvSpPr>
          <p:cNvPr id="27650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b="1" i="1" smtClean="0">
                <a:effectLst/>
                <a:latin typeface="Arial" charset="0"/>
              </a:rPr>
              <a:t>Цель: изготовление модели сообщающихся сосудов.</a:t>
            </a:r>
          </a:p>
          <a:p>
            <a:pPr eaLnBrk="1" hangingPunct="1"/>
            <a:r>
              <a:rPr lang="ru-RU" b="1" i="1" smtClean="0">
                <a:effectLst/>
                <a:latin typeface="Arial" charset="0"/>
              </a:rPr>
              <a:t>Материалы: пластиковые бутылки, трубки капельницы,  пластилин, ножницы.</a:t>
            </a:r>
          </a:p>
          <a:p>
            <a:pPr eaLnBrk="1" hangingPunct="1"/>
            <a:endParaRPr lang="ru-RU" b="1" i="1" smtClean="0">
              <a:effectLst/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260350"/>
            <a:ext cx="8229600" cy="1143000"/>
          </a:xfrm>
          <a:noFill/>
        </p:spPr>
        <p:txBody>
          <a:bodyPr anchor="b"/>
          <a:lstStyle/>
          <a:p>
            <a:r>
              <a:rPr lang="ru-RU" smtClean="0">
                <a:solidFill>
                  <a:schemeClr val="hlink"/>
                </a:solidFill>
                <a:effectLst/>
              </a:rPr>
              <a:t>Физкуль</a:t>
            </a:r>
            <a:r>
              <a:rPr lang="ru-RU" smtClean="0">
                <a:solidFill>
                  <a:schemeClr val="hlink"/>
                </a:solidFill>
                <a:effectLst/>
                <a:latin typeface="Arial" charset="0"/>
              </a:rPr>
              <a:t>т</a:t>
            </a:r>
            <a:r>
              <a:rPr lang="ru-RU" smtClean="0">
                <a:solidFill>
                  <a:schemeClr val="hlink"/>
                </a:solidFill>
                <a:effectLst/>
              </a:rPr>
              <a:t>минутка</a:t>
            </a:r>
          </a:p>
        </p:txBody>
      </p:sp>
      <p:sp>
        <p:nvSpPr>
          <p:cNvPr id="2867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95300" y="1652588"/>
            <a:ext cx="8161338" cy="4425950"/>
          </a:xfrm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mtClean="0">
                <a:effectLst/>
              </a:rPr>
              <a:t>   </a:t>
            </a:r>
            <a:r>
              <a:rPr lang="ru-RU" b="1" i="1" smtClean="0">
                <a:effectLst/>
              </a:rPr>
              <a:t>Построить модель физического понятия диффузия и  показать её изменение от температуры.</a:t>
            </a:r>
          </a:p>
          <a:p>
            <a:pPr>
              <a:buFont typeface="Wingdings" pitchFamily="2" charset="2"/>
              <a:buNone/>
            </a:pPr>
            <a:r>
              <a:rPr lang="ru-RU" b="1" i="1" smtClean="0">
                <a:effectLst/>
              </a:rPr>
              <a:t>   Мальчики-молекулы воды, </a:t>
            </a:r>
            <a:endParaRPr lang="ru-RU" b="1" i="1" smtClean="0">
              <a:effectLst/>
              <a:latin typeface="Arial" charset="0"/>
            </a:endParaRPr>
          </a:p>
          <a:p>
            <a:pPr>
              <a:buFont typeface="Wingdings" pitchFamily="2" charset="2"/>
              <a:buNone/>
            </a:pPr>
            <a:r>
              <a:rPr lang="ru-RU" b="1" i="1" smtClean="0">
                <a:effectLst/>
                <a:latin typeface="Arial" charset="0"/>
              </a:rPr>
              <a:t>    </a:t>
            </a:r>
            <a:r>
              <a:rPr lang="ru-RU" b="1" i="1" smtClean="0">
                <a:effectLst/>
              </a:rPr>
              <a:t>девочки-молекулы краски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4213" y="115888"/>
            <a:ext cx="6870700" cy="1600200"/>
          </a:xfrm>
          <a:noFill/>
        </p:spPr>
        <p:txBody>
          <a:bodyPr anchor="b"/>
          <a:lstStyle/>
          <a:p>
            <a:r>
              <a:rPr lang="en-US" smtClean="0">
                <a:solidFill>
                  <a:schemeClr val="folHlink"/>
                </a:solidFill>
                <a:effectLst/>
              </a:rPr>
              <a:t/>
            </a:r>
            <a:br>
              <a:rPr lang="en-US" smtClean="0">
                <a:solidFill>
                  <a:schemeClr val="folHlink"/>
                </a:solidFill>
                <a:effectLst/>
              </a:rPr>
            </a:br>
            <a:r>
              <a:rPr lang="en-US" smtClean="0">
                <a:solidFill>
                  <a:schemeClr val="folHlink"/>
                </a:solidFill>
                <a:effectLst/>
              </a:rPr>
              <a:t/>
            </a:r>
            <a:br>
              <a:rPr lang="en-US" smtClean="0">
                <a:solidFill>
                  <a:schemeClr val="folHlink"/>
                </a:solidFill>
                <a:effectLst/>
              </a:rPr>
            </a:br>
            <a:endParaRPr lang="ru-RU" smtClean="0">
              <a:solidFill>
                <a:schemeClr val="folHlink"/>
              </a:solidFill>
              <a:effectLst/>
            </a:endParaRPr>
          </a:p>
        </p:txBody>
      </p:sp>
      <p:sp>
        <p:nvSpPr>
          <p:cNvPr id="29698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5400" b="1" smtClean="0">
                <a:solidFill>
                  <a:schemeClr val="folHlink"/>
                </a:solidFill>
                <a:effectLst/>
              </a:rPr>
              <a:t>Применение сообщающихся сосудов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chemeClr val="hlink"/>
                </a:solidFill>
                <a:effectLst/>
              </a:rPr>
              <a:t>Пословицы</a:t>
            </a:r>
          </a:p>
        </p:txBody>
      </p:sp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>
                <a:effectLst/>
              </a:rPr>
              <a:t>Вода дырочку найдет</a:t>
            </a:r>
            <a:r>
              <a:rPr lang="en-US" smtClean="0">
                <a:effectLst/>
              </a:rPr>
              <a:t>.</a:t>
            </a:r>
            <a:endParaRPr lang="ru-RU" smtClean="0">
              <a:effectLst/>
            </a:endParaRPr>
          </a:p>
          <a:p>
            <a:r>
              <a:rPr lang="ru-RU" smtClean="0">
                <a:effectLst/>
              </a:rPr>
              <a:t>Вода с водой — не как гора с горой сливаются.</a:t>
            </a:r>
          </a:p>
          <a:p>
            <a:r>
              <a:rPr lang="ru-RU" smtClean="0">
                <a:effectLst/>
              </a:rPr>
              <a:t>Воду не проведешь вверх по стене.</a:t>
            </a:r>
          </a:p>
          <a:p>
            <a:r>
              <a:rPr lang="ru-RU" smtClean="0">
                <a:effectLst/>
              </a:rPr>
              <a:t>Вода сама путь сыщет.</a:t>
            </a:r>
          </a:p>
          <a:p>
            <a:pPr>
              <a:buFont typeface="Wingdings" pitchFamily="2" charset="2"/>
              <a:buNone/>
            </a:pPr>
            <a:endParaRPr lang="ru-RU" smtClean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 descr="Scan1017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1125538"/>
            <a:ext cx="6296025" cy="466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1187450" y="260350"/>
            <a:ext cx="76263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Водомерное стекло парового котла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 descr="Scan1017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260350"/>
            <a:ext cx="8921750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1187450" y="4508500"/>
            <a:ext cx="6707188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8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cs typeface="Arial" charset="0"/>
              </a:rPr>
              <a:t>Используя схему шлюзования судов, </a:t>
            </a:r>
          </a:p>
          <a:p>
            <a:pPr algn="ctr">
              <a:defRPr/>
            </a:pPr>
            <a:r>
              <a:rPr lang="ru-RU" sz="28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cs typeface="Arial" charset="0"/>
              </a:rPr>
              <a:t>объясните</a:t>
            </a:r>
          </a:p>
          <a:p>
            <a:pPr algn="ctr">
              <a:defRPr/>
            </a:pPr>
            <a:r>
              <a:rPr lang="ru-RU" sz="28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cs typeface="Arial" charset="0"/>
              </a:rPr>
              <a:t> принцип действия шлюзов</a:t>
            </a:r>
          </a:p>
        </p:txBody>
      </p:sp>
      <p:pic>
        <p:nvPicPr>
          <p:cNvPr id="32771" name="Picture 4" descr="4953679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4724400"/>
            <a:ext cx="10287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4213" y="188913"/>
            <a:ext cx="6870700" cy="1600200"/>
          </a:xfrm>
          <a:noFill/>
        </p:spPr>
        <p:txBody>
          <a:bodyPr/>
          <a:lstStyle/>
          <a:p>
            <a:pPr eaLnBrk="1" hangingPunct="1"/>
            <a:endParaRPr lang="ru-RU" sz="4000" b="1" smtClean="0">
              <a:solidFill>
                <a:srgbClr val="0066FF"/>
              </a:solidFill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4213" y="1412875"/>
            <a:ext cx="7696200" cy="3657600"/>
          </a:xfrm>
          <a:noFill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>
                <a:effectLst/>
              </a:rPr>
              <a:t>В сосудах, изображённых на рисунке,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mtClean="0">
                <a:effectLst/>
              </a:rPr>
              <a:t>находятся жидкости. В первом сосуде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mtClean="0">
                <a:effectLst/>
              </a:rPr>
              <a:t>вода, во втором керосин. Одинаково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mtClean="0">
                <a:effectLst/>
              </a:rPr>
              <a:t>ли давление на дно?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b="1" smtClean="0">
                <a:solidFill>
                  <a:srgbClr val="0066FF"/>
                </a:solidFill>
                <a:effectLst/>
                <a:latin typeface="Arial" charset="0"/>
              </a:rPr>
              <a:t>       </a:t>
            </a:r>
            <a:r>
              <a:rPr lang="ru-RU" b="1" smtClean="0">
                <a:solidFill>
                  <a:srgbClr val="0066FF"/>
                </a:solidFill>
                <a:effectLst/>
              </a:rPr>
              <a:t>А) в 1 больше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b="1" smtClean="0">
                <a:solidFill>
                  <a:srgbClr val="0066FF"/>
                </a:solidFill>
                <a:effectLst/>
                <a:latin typeface="Arial" charset="0"/>
              </a:rPr>
              <a:t>       </a:t>
            </a:r>
            <a:r>
              <a:rPr lang="ru-RU" b="1" smtClean="0">
                <a:solidFill>
                  <a:srgbClr val="0066FF"/>
                </a:solidFill>
                <a:effectLst/>
              </a:rPr>
              <a:t>Б) во 2 больше 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b="1" smtClean="0">
                <a:solidFill>
                  <a:srgbClr val="0066FF"/>
                </a:solidFill>
                <a:effectLst/>
                <a:latin typeface="Arial" charset="0"/>
              </a:rPr>
              <a:t>       </a:t>
            </a:r>
            <a:r>
              <a:rPr lang="ru-RU" b="1" smtClean="0">
                <a:solidFill>
                  <a:srgbClr val="0066FF"/>
                </a:solidFill>
                <a:effectLst/>
              </a:rPr>
              <a:t>В) одинаково</a:t>
            </a:r>
          </a:p>
        </p:txBody>
      </p:sp>
      <p:pic>
        <p:nvPicPr>
          <p:cNvPr id="15363" name="Picture 4" descr="Рис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CFFE8"/>
              </a:clrFrom>
              <a:clrTo>
                <a:srgbClr val="0CFFE8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5148263" y="3429000"/>
            <a:ext cx="2667000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</p:spPr>
        <p:txBody>
          <a:bodyPr/>
          <a:lstStyle/>
          <a:p>
            <a:endParaRPr lang="ru-RU" smtClean="0">
              <a:effectLst/>
            </a:endParaRPr>
          </a:p>
        </p:txBody>
      </p:sp>
      <p:pic>
        <p:nvPicPr>
          <p:cNvPr id="24580" name="Picture 4" descr="http://www.bargainbiatch.typepad.com/.a/6a00e55203e66b8833013485b38826970c-800w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836613"/>
            <a:ext cx="6911975" cy="4614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ChangeArrowheads="1"/>
          </p:cNvSpPr>
          <p:nvPr>
            <p:ph type="title" idx="4294967295"/>
          </p:nvPr>
        </p:nvSpPr>
        <p:spPr>
          <a:noFill/>
        </p:spPr>
        <p:txBody>
          <a:bodyPr anchor="b"/>
          <a:lstStyle/>
          <a:p>
            <a:r>
              <a:rPr lang="ru-RU" smtClean="0">
                <a:solidFill>
                  <a:schemeClr val="hlink"/>
                </a:solidFill>
                <a:effectLst/>
              </a:rPr>
              <a:t>Плотина Нижнекамской ГЭС</a:t>
            </a:r>
          </a:p>
        </p:txBody>
      </p:sp>
      <p:sp>
        <p:nvSpPr>
          <p:cNvPr id="34818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</p:spPr>
        <p:txBody>
          <a:bodyPr/>
          <a:lstStyle/>
          <a:p>
            <a:endParaRPr lang="ru-RU" smtClean="0">
              <a:effectLst/>
            </a:endParaRPr>
          </a:p>
        </p:txBody>
      </p:sp>
      <p:pic>
        <p:nvPicPr>
          <p:cNvPr id="34819" name="Picture 4" descr="NishnekamskVH (3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1700213"/>
            <a:ext cx="7037387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title" idx="4294967295"/>
          </p:nvPr>
        </p:nvSpPr>
        <p:spPr>
          <a:noFill/>
        </p:spPr>
        <p:txBody>
          <a:bodyPr anchor="b"/>
          <a:lstStyle/>
          <a:p>
            <a:r>
              <a:rPr lang="ru-RU" sz="4000" smtClean="0">
                <a:effectLst/>
              </a:rPr>
              <a:t>Камера шлюза Нижнекамской ГЭС</a:t>
            </a:r>
          </a:p>
        </p:txBody>
      </p:sp>
      <p:sp>
        <p:nvSpPr>
          <p:cNvPr id="35842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</p:spPr>
        <p:txBody>
          <a:bodyPr/>
          <a:lstStyle/>
          <a:p>
            <a:endParaRPr lang="ru-RU" smtClean="0">
              <a:effectLst/>
            </a:endParaRPr>
          </a:p>
        </p:txBody>
      </p:sp>
      <p:pic>
        <p:nvPicPr>
          <p:cNvPr id="35843" name="Picture 4" descr="9578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1341438"/>
            <a:ext cx="6985000" cy="465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5" descr="F:\Физика - 7. Уроки\Картинки\Облака\Облако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57250"/>
            <a:ext cx="91440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олилиния 16"/>
          <p:cNvSpPr/>
          <p:nvPr/>
        </p:nvSpPr>
        <p:spPr>
          <a:xfrm>
            <a:off x="-500063" y="2319338"/>
            <a:ext cx="9644063" cy="1589087"/>
          </a:xfrm>
          <a:custGeom>
            <a:avLst/>
            <a:gdLst>
              <a:gd name="connsiteX0" fmla="*/ 5650172 w 5732059"/>
              <a:gd name="connsiteY0" fmla="*/ 941695 h 1587688"/>
              <a:gd name="connsiteX1" fmla="*/ 4967784 w 5732059"/>
              <a:gd name="connsiteY1" fmla="*/ 368489 h 1587688"/>
              <a:gd name="connsiteX2" fmla="*/ 3220871 w 5732059"/>
              <a:gd name="connsiteY2" fmla="*/ 122829 h 1587688"/>
              <a:gd name="connsiteX3" fmla="*/ 1719617 w 5732059"/>
              <a:gd name="connsiteY3" fmla="*/ 95534 h 1587688"/>
              <a:gd name="connsiteX4" fmla="*/ 477671 w 5732059"/>
              <a:gd name="connsiteY4" fmla="*/ 696035 h 1587688"/>
              <a:gd name="connsiteX5" fmla="*/ 4585647 w 5732059"/>
              <a:gd name="connsiteY5" fmla="*/ 1542196 h 1587688"/>
              <a:gd name="connsiteX6" fmla="*/ 5732059 w 5732059"/>
              <a:gd name="connsiteY6" fmla="*/ 968990 h 1587688"/>
              <a:gd name="connsiteX7" fmla="*/ 5732059 w 5732059"/>
              <a:gd name="connsiteY7" fmla="*/ 968990 h 158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32059" h="1587688">
                <a:moveTo>
                  <a:pt x="5650172" y="941695"/>
                </a:moveTo>
                <a:cubicBezTo>
                  <a:pt x="5511419" y="723331"/>
                  <a:pt x="5372667" y="504967"/>
                  <a:pt x="4967784" y="368489"/>
                </a:cubicBezTo>
                <a:cubicBezTo>
                  <a:pt x="4562901" y="232011"/>
                  <a:pt x="3762232" y="168322"/>
                  <a:pt x="3220871" y="122829"/>
                </a:cubicBezTo>
                <a:cubicBezTo>
                  <a:pt x="2679510" y="77337"/>
                  <a:pt x="2176817" y="0"/>
                  <a:pt x="1719617" y="95534"/>
                </a:cubicBezTo>
                <a:cubicBezTo>
                  <a:pt x="1262417" y="191068"/>
                  <a:pt x="0" y="454925"/>
                  <a:pt x="477671" y="696035"/>
                </a:cubicBezTo>
                <a:cubicBezTo>
                  <a:pt x="955342" y="937145"/>
                  <a:pt x="3709916" y="1496704"/>
                  <a:pt x="4585647" y="1542196"/>
                </a:cubicBezTo>
                <a:cubicBezTo>
                  <a:pt x="5461378" y="1587688"/>
                  <a:pt x="5732059" y="968990"/>
                  <a:pt x="5732059" y="968990"/>
                </a:cubicBezTo>
                <a:lnTo>
                  <a:pt x="5732059" y="968990"/>
                </a:lnTo>
              </a:path>
            </a:pathLst>
          </a:custGeom>
          <a:gradFill flip="none" rotWithShape="1">
            <a:gsLst>
              <a:gs pos="0">
                <a:srgbClr val="2FFF2F">
                  <a:shade val="30000"/>
                  <a:satMod val="115000"/>
                </a:srgbClr>
              </a:gs>
              <a:gs pos="50000">
                <a:srgbClr val="2FFF2F">
                  <a:shade val="67500"/>
                  <a:satMod val="115000"/>
                </a:srgbClr>
              </a:gs>
              <a:gs pos="100000">
                <a:srgbClr val="2FFF2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4579" name="Picture 3" descr="C:\Users\Директор\Documents\Давление\вак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71938" y="1928813"/>
            <a:ext cx="571500" cy="171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6" descr="Рисунок1ллл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00125" y="1785938"/>
            <a:ext cx="1643063" cy="84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47" descr="Рисунок1д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500" y="1428750"/>
            <a:ext cx="428625" cy="148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0" name="Picture 47" descr="Рисунок1д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375" y="1285875"/>
            <a:ext cx="428625" cy="148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1" name="Picture 47" descr="Рисунок1д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00438" y="2071688"/>
            <a:ext cx="42862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2" name="Picture 6" descr="C:\Users\Директор\Documents\Давление\Рисунокапрол.png"/>
          <p:cNvPicPr>
            <a:picLocks noChangeAspect="1" noChangeArrowheads="1"/>
          </p:cNvPicPr>
          <p:nvPr/>
        </p:nvPicPr>
        <p:blipFill>
          <a:blip r:embed="rId7"/>
          <a:srcRect l="11916" r="9698" b="6316"/>
          <a:stretch>
            <a:fillRect/>
          </a:stretch>
        </p:blipFill>
        <p:spPr bwMode="auto">
          <a:xfrm>
            <a:off x="0" y="1000125"/>
            <a:ext cx="9144000" cy="585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ая выноска 24"/>
          <p:cNvSpPr/>
          <p:nvPr/>
        </p:nvSpPr>
        <p:spPr>
          <a:xfrm>
            <a:off x="5786438" y="5857875"/>
            <a:ext cx="914400" cy="428625"/>
          </a:xfrm>
          <a:prstGeom prst="wedgeRectCallout">
            <a:avLst>
              <a:gd name="adj1" fmla="val -81821"/>
              <a:gd name="adj2" fmla="val -476504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>
                <a:solidFill>
                  <a:schemeClr val="tx1"/>
                </a:solidFill>
                <a:latin typeface="Arial" charset="0"/>
              </a:rPr>
              <a:t>Песок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357688" y="3429000"/>
            <a:ext cx="71437" cy="12144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357688" y="3429000"/>
            <a:ext cx="71437" cy="1214438"/>
          </a:xfrm>
          <a:prstGeom prst="rect">
            <a:avLst/>
          </a:prstGeom>
          <a:solidFill>
            <a:srgbClr val="099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10800000" flipV="1">
            <a:off x="4071938" y="1928813"/>
            <a:ext cx="5072062" cy="0"/>
          </a:xfrm>
          <a:prstGeom prst="line">
            <a:avLst/>
          </a:prstGeom>
          <a:ln>
            <a:solidFill>
              <a:srgbClr val="C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ая выноска 26"/>
          <p:cNvSpPr/>
          <p:nvPr/>
        </p:nvSpPr>
        <p:spPr>
          <a:xfrm>
            <a:off x="8001000" y="4786313"/>
            <a:ext cx="642938" cy="500062"/>
          </a:xfrm>
          <a:prstGeom prst="wedgeRectCallout">
            <a:avLst>
              <a:gd name="adj1" fmla="val -31109"/>
              <a:gd name="adj2" fmla="val -496775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2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8" name="Прямоугольная выноска 27"/>
          <p:cNvSpPr/>
          <p:nvPr/>
        </p:nvSpPr>
        <p:spPr>
          <a:xfrm>
            <a:off x="7143750" y="4714875"/>
            <a:ext cx="1857375" cy="612775"/>
          </a:xfrm>
          <a:prstGeom prst="wedgeRectCallout">
            <a:avLst>
              <a:gd name="adj1" fmla="val -24777"/>
              <a:gd name="adj2" fmla="val -222848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>
                <a:solidFill>
                  <a:schemeClr val="tx1"/>
                </a:solidFill>
                <a:latin typeface="Arial" charset="0"/>
              </a:rPr>
              <a:t>Водонепроницаемые слои</a:t>
            </a:r>
          </a:p>
        </p:txBody>
      </p:sp>
      <p:sp>
        <p:nvSpPr>
          <p:cNvPr id="29" name="Прямоугольная выноска 28"/>
          <p:cNvSpPr/>
          <p:nvPr/>
        </p:nvSpPr>
        <p:spPr>
          <a:xfrm>
            <a:off x="6786563" y="5459413"/>
            <a:ext cx="914400" cy="469900"/>
          </a:xfrm>
          <a:prstGeom prst="wedgeRectCallout">
            <a:avLst>
              <a:gd name="adj1" fmla="val -129331"/>
              <a:gd name="adj2" fmla="val -473457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>
                <a:solidFill>
                  <a:schemeClr val="tx1"/>
                </a:solidFill>
                <a:latin typeface="Arial" charset="0"/>
              </a:rPr>
              <a:t>Земля</a:t>
            </a:r>
          </a:p>
        </p:txBody>
      </p:sp>
      <p:sp>
        <p:nvSpPr>
          <p:cNvPr id="30" name="Прямоугольник 29"/>
          <p:cNvSpPr>
            <a:spLocks noChangeArrowheads="1"/>
          </p:cNvSpPr>
          <p:nvPr/>
        </p:nvSpPr>
        <p:spPr bwMode="auto">
          <a:xfrm>
            <a:off x="3643313" y="928688"/>
            <a:ext cx="27955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Arial" charset="0"/>
                <a:cs typeface="Arial" charset="0"/>
              </a:rPr>
              <a:t>Артезианский колодец</a:t>
            </a:r>
          </a:p>
        </p:txBody>
      </p:sp>
      <p:sp>
        <p:nvSpPr>
          <p:cNvPr id="31" name="Прямоугольная выноска 30"/>
          <p:cNvSpPr/>
          <p:nvPr/>
        </p:nvSpPr>
        <p:spPr>
          <a:xfrm>
            <a:off x="214313" y="5072063"/>
            <a:ext cx="1643062" cy="285750"/>
          </a:xfrm>
          <a:prstGeom prst="wedgeRectCallout">
            <a:avLst>
              <a:gd name="adj1" fmla="val 29821"/>
              <a:gd name="adj2" fmla="val -335858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>
                <a:solidFill>
                  <a:schemeClr val="tx1"/>
                </a:solidFill>
                <a:latin typeface="Arial" charset="0"/>
              </a:rPr>
              <a:t>Грунтовая вода</a:t>
            </a:r>
          </a:p>
        </p:txBody>
      </p:sp>
      <p:sp>
        <p:nvSpPr>
          <p:cNvPr id="32" name="Прямоугольник 31"/>
          <p:cNvSpPr>
            <a:spLocks noChangeArrowheads="1"/>
          </p:cNvSpPr>
          <p:nvPr/>
        </p:nvSpPr>
        <p:spPr bwMode="auto">
          <a:xfrm>
            <a:off x="3643313" y="6488113"/>
            <a:ext cx="55006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Arial" charset="0"/>
                <a:cs typeface="Arial" charset="0"/>
              </a:rPr>
              <a:t>Объясните действие артезианского колодца.</a:t>
            </a:r>
          </a:p>
        </p:txBody>
      </p:sp>
      <p:sp>
        <p:nvSpPr>
          <p:cNvPr id="33" name="Прямоугольник 32"/>
          <p:cNvSpPr>
            <a:spLocks noChangeArrowheads="1"/>
          </p:cNvSpPr>
          <p:nvPr/>
        </p:nvSpPr>
        <p:spPr bwMode="auto">
          <a:xfrm>
            <a:off x="214313" y="5929313"/>
            <a:ext cx="2727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Arial" charset="0"/>
                <a:cs typeface="Arial" charset="0"/>
              </a:rPr>
              <a:t>Рассмотрите рисунок.</a:t>
            </a:r>
          </a:p>
        </p:txBody>
      </p:sp>
      <p:pic>
        <p:nvPicPr>
          <p:cNvPr id="24586" name="Picture 10" descr="C:\Users\Директор\Documents\Давление\Бур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071938" y="2068513"/>
            <a:ext cx="642937" cy="140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0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4" grpId="0" animBg="1"/>
      <p:bldP spid="23" grpId="0" animBg="1"/>
      <p:bldP spid="27" grpId="0" animBg="1"/>
      <p:bldP spid="28" grpId="0" animBg="1"/>
      <p:bldP spid="29" grpId="0" animBg="1"/>
      <p:bldP spid="30" grpId="0"/>
      <p:bldP spid="31" grpId="0" animBg="1"/>
      <p:bldP spid="32" grpId="0"/>
      <p:bldP spid="3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260350"/>
            <a:ext cx="8229600" cy="1143000"/>
          </a:xfrm>
          <a:noFill/>
        </p:spPr>
        <p:txBody>
          <a:bodyPr anchor="b"/>
          <a:lstStyle/>
          <a:p>
            <a:r>
              <a:rPr lang="ru-RU" smtClean="0">
                <a:solidFill>
                  <a:schemeClr val="hlink"/>
                </a:solidFill>
                <a:effectLst/>
                <a:latin typeface="Arial" charset="0"/>
              </a:rPr>
              <a:t>Водопровод</a:t>
            </a:r>
          </a:p>
        </p:txBody>
      </p:sp>
      <p:sp>
        <p:nvSpPr>
          <p:cNvPr id="38914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</p:spPr>
        <p:txBody>
          <a:bodyPr/>
          <a:lstStyle/>
          <a:p>
            <a:endParaRPr lang="ru-RU" smtClean="0">
              <a:effectLst/>
            </a:endParaRPr>
          </a:p>
        </p:txBody>
      </p:sp>
      <p:pic>
        <p:nvPicPr>
          <p:cNvPr id="38915" name="Picture 5" descr="7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1844675"/>
            <a:ext cx="7056437" cy="43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Номер слайда 2"/>
          <p:cNvSpPr txBox="1">
            <a:spLocks noGrp="1"/>
          </p:cNvSpPr>
          <p:nvPr/>
        </p:nvSpPr>
        <p:spPr bwMode="auto">
          <a:xfrm>
            <a:off x="8229600" y="6477000"/>
            <a:ext cx="762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4EB52D0A-8176-4555-9CA7-A5F8D25CA95E}" type="slidenum">
              <a:rPr lang="ru-RU" sz="1400" b="1">
                <a:latin typeface="Times New Roman" pitchFamily="18" charset="0"/>
              </a:rPr>
              <a:pPr algn="r"/>
              <a:t>25</a:t>
            </a:fld>
            <a:endParaRPr lang="ru-RU" sz="1200" b="1">
              <a:latin typeface="Times New Roman" pitchFamily="18" charset="0"/>
            </a:endParaRPr>
          </a:p>
        </p:txBody>
      </p:sp>
      <p:sp>
        <p:nvSpPr>
          <p:cNvPr id="39938" name="TextBox 3"/>
          <p:cNvSpPr txBox="1">
            <a:spLocks noChangeArrowheads="1"/>
          </p:cNvSpPr>
          <p:nvPr/>
        </p:nvSpPr>
        <p:spPr bwMode="auto">
          <a:xfrm>
            <a:off x="3786188" y="1143000"/>
            <a:ext cx="47863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b="1">
                <a:latin typeface="Times New Roman" pitchFamily="18" charset="0"/>
              </a:rPr>
              <a:t> </a:t>
            </a:r>
            <a:r>
              <a:rPr lang="ru-RU" sz="2400" b="1" i="1">
                <a:latin typeface="Arial" charset="0"/>
                <a:cs typeface="Arial" charset="0"/>
              </a:rPr>
              <a:t>Объясните наблюдаемое явление в опыте.</a:t>
            </a:r>
          </a:p>
        </p:txBody>
      </p:sp>
      <p:sp>
        <p:nvSpPr>
          <p:cNvPr id="39939" name="TextBox 4"/>
          <p:cNvSpPr txBox="1">
            <a:spLocks noChangeArrowheads="1"/>
          </p:cNvSpPr>
          <p:nvPr/>
        </p:nvSpPr>
        <p:spPr bwMode="auto">
          <a:xfrm>
            <a:off x="4000500" y="3000375"/>
            <a:ext cx="414337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b="1">
                <a:latin typeface="Times New Roman" pitchFamily="18" charset="0"/>
              </a:rPr>
              <a:t> </a:t>
            </a:r>
            <a:r>
              <a:rPr lang="ru-RU" sz="2400" b="1" i="1">
                <a:latin typeface="Arial" charset="0"/>
                <a:cs typeface="Arial" charset="0"/>
              </a:rPr>
              <a:t>Где можно использовать принцип работы данного прибора?</a:t>
            </a:r>
          </a:p>
        </p:txBody>
      </p:sp>
      <p:pic>
        <p:nvPicPr>
          <p:cNvPr id="2" name="Picture 2" descr="http://900igr.net/datai/fizika/Soobschajuschiesja-sosudy-i-ikh-primenenie/0029-019-Fontany.pn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981075"/>
            <a:ext cx="3286125" cy="4500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55650" y="333375"/>
            <a:ext cx="7467600" cy="1143000"/>
          </a:xfrm>
        </p:spPr>
        <p:txBody>
          <a:bodyPr lIns="45720" rIns="45720"/>
          <a:lstStyle/>
          <a:p>
            <a:pPr eaLnBrk="1" hangingPunct="1">
              <a:defRPr/>
            </a:pPr>
            <a:r>
              <a:rPr lang="ru-RU" sz="38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Конструкция модели фонтана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572000" y="1557338"/>
            <a:ext cx="4572000" cy="4957762"/>
          </a:xfrm>
        </p:spPr>
        <p:txBody>
          <a:bodyPr/>
          <a:lstStyle/>
          <a:p>
            <a:pPr marL="419100" indent="-382588" eaLnBrk="1" hangingPunct="1">
              <a:buFont typeface="Wingdings" pitchFamily="2" charset="2"/>
              <a:buNone/>
              <a:defRPr/>
            </a:pPr>
            <a:r>
              <a:rPr lang="ru-RU" sz="2200" b="1" smtClean="0"/>
              <a:t> </a:t>
            </a:r>
            <a:r>
              <a:rPr lang="ru-RU" sz="2200" b="1" i="1" smtClean="0">
                <a:latin typeface="Arial" charset="0"/>
              </a:rPr>
              <a:t>1 – резервуар для воды</a:t>
            </a:r>
          </a:p>
          <a:p>
            <a:pPr marL="419100" indent="-382588" eaLnBrk="1" hangingPunct="1">
              <a:buFont typeface="Wingdings" pitchFamily="2" charset="2"/>
              <a:buNone/>
              <a:defRPr/>
            </a:pPr>
            <a:r>
              <a:rPr lang="ru-RU" sz="2200" b="1" i="1" smtClean="0">
                <a:latin typeface="Arial" charset="0"/>
              </a:rPr>
              <a:t> 2 – резиновая или пластмассовая трубки</a:t>
            </a:r>
          </a:p>
          <a:p>
            <a:pPr marL="419100" indent="-382588" eaLnBrk="1" hangingPunct="1">
              <a:buFont typeface="Wingdings" pitchFamily="2" charset="2"/>
              <a:buNone/>
              <a:defRPr/>
            </a:pPr>
            <a:r>
              <a:rPr lang="ru-RU" sz="2200" b="1" i="1" smtClean="0">
                <a:latin typeface="Arial" charset="0"/>
              </a:rPr>
              <a:t> 3 – ёмкость для сбора воды</a:t>
            </a:r>
          </a:p>
          <a:p>
            <a:pPr marL="419100" indent="-382588" algn="ctr" eaLnBrk="1" hangingPunct="1">
              <a:buFont typeface="Wingdings" pitchFamily="2" charset="2"/>
              <a:buNone/>
              <a:defRPr/>
            </a:pPr>
            <a:endParaRPr lang="ru-RU" sz="2200" b="1" i="1" smtClean="0">
              <a:latin typeface="Arial" charset="0"/>
            </a:endParaRPr>
          </a:p>
          <a:p>
            <a:pPr marL="419100" indent="-382588" algn="ctr" eaLnBrk="1" hangingPunct="1">
              <a:buFont typeface="Wingdings" pitchFamily="2" charset="2"/>
              <a:buNone/>
              <a:defRPr/>
            </a:pPr>
            <a:r>
              <a:rPr lang="ru-RU" sz="2200" b="1" i="1" smtClean="0">
                <a:latin typeface="Arial" charset="0"/>
              </a:rPr>
              <a:t>Чем выше поднят резервуар и тоньше выходное отверстие, тем выше будет бить струя воды. </a:t>
            </a:r>
          </a:p>
          <a:p>
            <a:pPr marL="419100" indent="-382588" algn="ctr" eaLnBrk="1" hangingPunct="1">
              <a:buFont typeface="Wingdings" pitchFamily="2" charset="2"/>
              <a:buNone/>
              <a:defRPr/>
            </a:pPr>
            <a:r>
              <a:rPr lang="ru-RU" sz="2200" b="1" i="1" smtClean="0">
                <a:latin typeface="Arial" charset="0"/>
              </a:rPr>
              <a:t>Струя фонтана, также как и у фонтанов Петергофа, создаётся перепадом высот. Давление является движущей силой фонтанов</a:t>
            </a:r>
          </a:p>
          <a:p>
            <a:pPr marL="419100" indent="-382588" eaLnBrk="1" hangingPunct="1">
              <a:buFont typeface="Wingdings" pitchFamily="2" charset="2"/>
              <a:buNone/>
              <a:defRPr/>
            </a:pPr>
            <a:endParaRPr lang="ru-RU" sz="2200" smtClean="0">
              <a:effectLst/>
            </a:endParaRPr>
          </a:p>
        </p:txBody>
      </p:sp>
      <p:pic>
        <p:nvPicPr>
          <p:cNvPr id="40963" name="Рисунок 14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2420938"/>
            <a:ext cx="4248150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ChangeArrowheads="1"/>
          </p:cNvSpPr>
          <p:nvPr>
            <p:ph type="title" idx="4294967295"/>
          </p:nvPr>
        </p:nvSpPr>
        <p:spPr>
          <a:noFill/>
        </p:spPr>
        <p:txBody>
          <a:bodyPr anchor="b"/>
          <a:lstStyle/>
          <a:p>
            <a:r>
              <a:rPr lang="ru-RU" smtClean="0">
                <a:solidFill>
                  <a:schemeClr val="hlink"/>
                </a:solidFill>
                <a:effectLst/>
              </a:rPr>
              <a:t>Фонтаны города  Заинска</a:t>
            </a:r>
          </a:p>
        </p:txBody>
      </p:sp>
      <p:sp>
        <p:nvSpPr>
          <p:cNvPr id="43010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mtClean="0">
                <a:effectLst/>
                <a:latin typeface="Arial" charset="0"/>
              </a:rPr>
              <a:t>              </a:t>
            </a:r>
            <a:r>
              <a:rPr lang="ru-RU" b="1" i="1" smtClean="0">
                <a:effectLst/>
                <a:latin typeface="Arial" charset="0"/>
              </a:rPr>
              <a:t>В бульваре Победы</a:t>
            </a:r>
          </a:p>
        </p:txBody>
      </p:sp>
      <p:pic>
        <p:nvPicPr>
          <p:cNvPr id="43011" name="Picture 4" descr="World_France_A_fountain_in_the_park_021966_2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2205038"/>
            <a:ext cx="5832475" cy="437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ChangeArrowheads="1"/>
          </p:cNvSpPr>
          <p:nvPr>
            <p:ph type="title" idx="4294967295"/>
          </p:nvPr>
        </p:nvSpPr>
        <p:spPr>
          <a:noFill/>
        </p:spPr>
        <p:txBody>
          <a:bodyPr anchor="b"/>
          <a:lstStyle/>
          <a:p>
            <a:r>
              <a:rPr lang="ru-RU" b="1" i="1" smtClean="0">
                <a:effectLst/>
                <a:latin typeface="Arial" charset="0"/>
              </a:rPr>
              <a:t>В парке им. Р.Ш.Фардеева</a:t>
            </a:r>
          </a:p>
        </p:txBody>
      </p:sp>
      <p:sp>
        <p:nvSpPr>
          <p:cNvPr id="44034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</p:spPr>
        <p:txBody>
          <a:bodyPr/>
          <a:lstStyle/>
          <a:p>
            <a:endParaRPr lang="ru-RU" smtClean="0">
              <a:effectLst/>
            </a:endParaRPr>
          </a:p>
        </p:txBody>
      </p:sp>
      <p:pic>
        <p:nvPicPr>
          <p:cNvPr id="44035" name="Picture 4" descr="i (2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989138"/>
            <a:ext cx="5040312" cy="283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Picture 5" descr="i (1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2060575"/>
            <a:ext cx="4243387" cy="424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825" y="333375"/>
            <a:ext cx="8229600" cy="1143000"/>
          </a:xfrm>
          <a:noFill/>
        </p:spPr>
        <p:txBody>
          <a:bodyPr anchor="b"/>
          <a:lstStyle/>
          <a:p>
            <a:r>
              <a:rPr lang="ru-RU" smtClean="0">
                <a:solidFill>
                  <a:schemeClr val="hlink"/>
                </a:solidFill>
                <a:effectLst/>
              </a:rPr>
              <a:t>Фонтаны Казани</a:t>
            </a:r>
          </a:p>
        </p:txBody>
      </p:sp>
      <p:sp>
        <p:nvSpPr>
          <p:cNvPr id="45058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</p:spPr>
        <p:txBody>
          <a:bodyPr/>
          <a:lstStyle/>
          <a:p>
            <a:endParaRPr lang="ru-RU" smtClean="0">
              <a:effectLst/>
            </a:endParaRPr>
          </a:p>
        </p:txBody>
      </p:sp>
      <p:pic>
        <p:nvPicPr>
          <p:cNvPr id="45059" name="Picture 4" descr="казан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813" y="1844675"/>
            <a:ext cx="5964237" cy="447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825" y="476250"/>
            <a:ext cx="8229600" cy="1143000"/>
          </a:xfrm>
          <a:noFill/>
        </p:spPr>
        <p:txBody>
          <a:bodyPr/>
          <a:lstStyle/>
          <a:p>
            <a:pPr eaLnBrk="1" hangingPunct="1"/>
            <a:endParaRPr lang="ru-RU" sz="4000" b="1" smtClean="0">
              <a:solidFill>
                <a:srgbClr val="0066FF"/>
              </a:solidFill>
              <a:effectLst/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>
                <a:effectLst/>
              </a:rPr>
              <a:t>  В каком сосуде давление воды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mtClean="0">
                <a:effectLst/>
              </a:rPr>
              <a:t>  на дно больше?</a:t>
            </a:r>
          </a:p>
          <a:p>
            <a:pPr eaLnBrk="1" hangingPunct="1">
              <a:buFont typeface="Wingdings" pitchFamily="2" charset="2"/>
              <a:buNone/>
            </a:pPr>
            <a:endParaRPr lang="ru-RU" smtClean="0">
              <a:effectLst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ru-RU" b="1" smtClean="0">
                <a:solidFill>
                  <a:srgbClr val="0066FF"/>
                </a:solidFill>
                <a:effectLst/>
              </a:rPr>
              <a:t>А) в первом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b="1" smtClean="0">
                <a:solidFill>
                  <a:srgbClr val="0066FF"/>
                </a:solidFill>
                <a:effectLst/>
              </a:rPr>
              <a:t>Б) во втором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b="1" smtClean="0">
                <a:solidFill>
                  <a:srgbClr val="0066FF"/>
                </a:solidFill>
                <a:effectLst/>
              </a:rPr>
              <a:t>В) одинаково</a:t>
            </a:r>
          </a:p>
        </p:txBody>
      </p:sp>
      <p:pic>
        <p:nvPicPr>
          <p:cNvPr id="16387" name="Picture 4" descr="Рис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2781300"/>
            <a:ext cx="2992437" cy="324008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ChangeArrowheads="1"/>
          </p:cNvSpPr>
          <p:nvPr>
            <p:ph type="title" idx="4294967295"/>
          </p:nvPr>
        </p:nvSpPr>
        <p:spPr>
          <a:noFill/>
        </p:spPr>
        <p:txBody>
          <a:bodyPr anchor="b"/>
          <a:lstStyle/>
          <a:p>
            <a:endParaRPr lang="ru-RU" smtClean="0">
              <a:solidFill>
                <a:schemeClr val="bg2"/>
              </a:solidFill>
              <a:effectLst/>
            </a:endParaRPr>
          </a:p>
        </p:txBody>
      </p:sp>
      <p:sp>
        <p:nvSpPr>
          <p:cNvPr id="46082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</p:spPr>
        <p:txBody>
          <a:bodyPr/>
          <a:lstStyle/>
          <a:p>
            <a:endParaRPr lang="ru-RU" smtClean="0">
              <a:effectLst/>
            </a:endParaRPr>
          </a:p>
        </p:txBody>
      </p:sp>
      <p:pic>
        <p:nvPicPr>
          <p:cNvPr id="46083" name="Picture 4" descr="казан (1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1125538"/>
            <a:ext cx="6927850" cy="4621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115888"/>
            <a:ext cx="7467600" cy="1143000"/>
          </a:xfrm>
        </p:spPr>
        <p:txBody>
          <a:bodyPr lIns="45720" rIns="45720">
            <a:normAutofit/>
          </a:bodyPr>
          <a:lstStyle/>
          <a:p>
            <a:pPr eaLnBrk="1" hangingPunct="1">
              <a:defRPr/>
            </a:pPr>
            <a:r>
              <a:rPr lang="ru-RU" sz="34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Фонтаны Петергофа</a:t>
            </a:r>
          </a:p>
        </p:txBody>
      </p:sp>
      <p:sp>
        <p:nvSpPr>
          <p:cNvPr id="10244" name="Text Box 7"/>
          <p:cNvSpPr txBox="1">
            <a:spLocks noChangeArrowheads="1"/>
          </p:cNvSpPr>
          <p:nvPr/>
        </p:nvSpPr>
        <p:spPr bwMode="auto">
          <a:xfrm>
            <a:off x="539750" y="5300663"/>
            <a:ext cx="8208963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000" b="1" i="1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  <a:cs typeface="Arial" charset="0"/>
              </a:rPr>
              <a:t>Аллея фонтанов соединяет дворец с Морским  каналом. По обеим сторонам канала в 22 круглых чашах устроены фонтаны, струи которых поднимаются на  огромную высоту.</a:t>
            </a:r>
          </a:p>
        </p:txBody>
      </p:sp>
      <p:pic>
        <p:nvPicPr>
          <p:cNvPr id="10245" name="Picture 5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619250" y="1196975"/>
            <a:ext cx="5354638" cy="4002088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2" descr="C:\Документы\физ. рисунки\самсон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787900" y="476250"/>
            <a:ext cx="3590925" cy="4787900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292" name="Picture 3" descr="C:\Документы\физ. рисунки\load_img.ph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404813"/>
            <a:ext cx="3698875" cy="4929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3203575" y="5805488"/>
            <a:ext cx="3170238" cy="457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i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ФОНТАН « Самсон»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Содержимое 2"/>
          <p:cNvSpPr>
            <a:spLocks noGrp="1"/>
          </p:cNvSpPr>
          <p:nvPr>
            <p:ph idx="4294967295"/>
          </p:nvPr>
        </p:nvSpPr>
        <p:spPr>
          <a:xfrm>
            <a:off x="627063" y="5276850"/>
            <a:ext cx="4408487" cy="447675"/>
          </a:xfrm>
          <a:noFill/>
        </p:spPr>
        <p:txBody>
          <a:bodyPr/>
          <a:lstStyle/>
          <a:p>
            <a:pPr marL="419100" indent="-382588" eaLnBrk="1" hangingPunct="1">
              <a:buFont typeface="Wingdings" pitchFamily="2" charset="2"/>
              <a:buNone/>
            </a:pPr>
            <a:r>
              <a:rPr lang="ru-RU" sz="2200" b="1" i="1" smtClean="0">
                <a:effectLst/>
                <a:latin typeface="Arial" charset="0"/>
              </a:rPr>
              <a:t>Фонтан   Менажерный</a:t>
            </a:r>
          </a:p>
        </p:txBody>
      </p:sp>
      <p:pic>
        <p:nvPicPr>
          <p:cNvPr id="14340" name="Picture 2" descr="C:\Документы\физ. рисунки\ф.Менажерный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052513"/>
            <a:ext cx="4357688" cy="32718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341" name="Picture 4" descr="C:\Документы\физ. рисунки\ф.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2363" y="549275"/>
            <a:ext cx="4006850" cy="3000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342" name="Picture 5" descr="C:\Документы\физ. рисунки\ф.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6825" y="3813175"/>
            <a:ext cx="3798888" cy="2879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31913" y="549275"/>
            <a:ext cx="2016125" cy="647700"/>
          </a:xfrm>
          <a:noFill/>
        </p:spPr>
        <p:txBody>
          <a:bodyPr lIns="45720" rIns="45720"/>
          <a:lstStyle/>
          <a:p>
            <a:pPr eaLnBrk="1" hangingPunct="1"/>
            <a:r>
              <a:rPr lang="ru-RU" sz="1900" b="1" i="1" smtClean="0">
                <a:effectLst/>
                <a:latin typeface="Arial" charset="0"/>
              </a:rPr>
              <a:t>Фонтан «Менажерный»</a:t>
            </a:r>
          </a:p>
        </p:txBody>
      </p:sp>
      <p:pic>
        <p:nvPicPr>
          <p:cNvPr id="11267" name="Picture 4" descr="Фонтан Менажерный_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1116013" y="1484313"/>
            <a:ext cx="2857500" cy="4410075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268" name="Picture 6" descr="Фонтан Пирамида_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4859338" y="1484313"/>
            <a:ext cx="3149600" cy="4525962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269" name="Text Box 8"/>
          <p:cNvSpPr txBox="1">
            <a:spLocks noChangeArrowheads="1"/>
          </p:cNvSpPr>
          <p:nvPr/>
        </p:nvSpPr>
        <p:spPr bwMode="auto">
          <a:xfrm>
            <a:off x="971550" y="6021388"/>
            <a:ext cx="29527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000" b="1" i="1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  <a:cs typeface="Arial" charset="0"/>
              </a:rPr>
              <a:t>Самый мощный фонтан парка</a:t>
            </a:r>
          </a:p>
        </p:txBody>
      </p:sp>
      <p:sp>
        <p:nvSpPr>
          <p:cNvPr id="50181" name="Text Box 9"/>
          <p:cNvSpPr txBox="1">
            <a:spLocks noChangeArrowheads="1"/>
          </p:cNvSpPr>
          <p:nvPr/>
        </p:nvSpPr>
        <p:spPr bwMode="auto">
          <a:xfrm>
            <a:off x="4859338" y="6092825"/>
            <a:ext cx="38163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i="1">
                <a:latin typeface="Tahoma" pitchFamily="34" charset="0"/>
                <a:cs typeface="Arial" charset="0"/>
              </a:rPr>
              <a:t>Самый оригинальный фонтан парка</a:t>
            </a:r>
          </a:p>
        </p:txBody>
      </p:sp>
      <p:sp>
        <p:nvSpPr>
          <p:cNvPr id="50182" name="Text Box 8"/>
          <p:cNvSpPr txBox="1">
            <a:spLocks noChangeArrowheads="1"/>
          </p:cNvSpPr>
          <p:nvPr/>
        </p:nvSpPr>
        <p:spPr bwMode="auto">
          <a:xfrm>
            <a:off x="5416550" y="212725"/>
            <a:ext cx="2540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50183" name="Text Box 11"/>
          <p:cNvSpPr txBox="1">
            <a:spLocks noChangeArrowheads="1"/>
          </p:cNvSpPr>
          <p:nvPr/>
        </p:nvSpPr>
        <p:spPr bwMode="auto">
          <a:xfrm>
            <a:off x="5508625" y="404813"/>
            <a:ext cx="2735263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i="1">
                <a:latin typeface="Arial" charset="0"/>
                <a:cs typeface="Arial" charset="0"/>
              </a:rPr>
              <a:t>Фонтан </a:t>
            </a:r>
          </a:p>
          <a:p>
            <a:pPr>
              <a:spcBef>
                <a:spcPct val="50000"/>
              </a:spcBef>
            </a:pPr>
            <a:r>
              <a:rPr lang="ru-RU" b="1" i="1">
                <a:latin typeface="Arial" charset="0"/>
                <a:cs typeface="Arial" charset="0"/>
              </a:rPr>
              <a:t>«Пирамида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929188" y="5214938"/>
            <a:ext cx="3471862" cy="714375"/>
          </a:xfrm>
        </p:spPr>
        <p:txBody>
          <a:bodyPr>
            <a:normAutofit/>
          </a:bodyPr>
          <a:lstStyle/>
          <a:p>
            <a:pPr marL="419100" indent="-382588" eaLnBrk="1" hangingPunct="1">
              <a:buFont typeface="Wingdings" pitchFamily="2" charset="2"/>
              <a:buNone/>
              <a:defRPr/>
            </a:pPr>
            <a:r>
              <a:rPr lang="ru-RU" sz="3000" b="1" i="1" smtClean="0">
                <a:latin typeface="Arial" charset="0"/>
              </a:rPr>
              <a:t>Фонтаны  шутихи</a:t>
            </a:r>
          </a:p>
        </p:txBody>
      </p:sp>
      <p:pic>
        <p:nvPicPr>
          <p:cNvPr id="15365" name="Picture 3" descr="C:\Документы\физ. рисунки\ф. шутих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08400" y="1052513"/>
            <a:ext cx="4833938" cy="3643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476250"/>
            <a:ext cx="3552825" cy="2665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4"/>
          <a:srcRect b="8001"/>
          <a:stretch>
            <a:fillRect/>
          </a:stretch>
        </p:blipFill>
        <p:spPr bwMode="auto">
          <a:xfrm>
            <a:off x="468313" y="3789363"/>
            <a:ext cx="4068762" cy="27352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16013" y="260350"/>
            <a:ext cx="7467600" cy="1143000"/>
          </a:xfrm>
        </p:spPr>
        <p:txBody>
          <a:bodyPr lIns="45720" rIns="45720">
            <a:normAutofit/>
          </a:bodyPr>
          <a:lstStyle/>
          <a:p>
            <a:pPr algn="l" eaLnBrk="1" hangingPunct="1">
              <a:defRPr/>
            </a:pPr>
            <a:r>
              <a:rPr lang="ru-RU" sz="3400" b="1" smtClean="0">
                <a:solidFill>
                  <a:schemeClr val="tx1"/>
                </a:solidFill>
                <a:latin typeface="Arial" charset="0"/>
              </a:rPr>
              <a:t>Фонтан «Большой каскад»</a:t>
            </a:r>
          </a:p>
        </p:txBody>
      </p:sp>
      <p:pic>
        <p:nvPicPr>
          <p:cNvPr id="12291" name="Picture 4" descr="Большой каскад_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258888" y="1484313"/>
            <a:ext cx="6546850" cy="4537075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2227" name="Text Box 6"/>
          <p:cNvSpPr txBox="1">
            <a:spLocks noChangeArrowheads="1"/>
          </p:cNvSpPr>
          <p:nvPr/>
        </p:nvSpPr>
        <p:spPr bwMode="auto">
          <a:xfrm>
            <a:off x="1835150" y="6237288"/>
            <a:ext cx="54006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i="1">
                <a:latin typeface="Arial" charset="0"/>
                <a:cs typeface="Arial" charset="0"/>
              </a:rPr>
              <a:t>Самый грандиозный фонтан парка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chemeClr val="hlink"/>
                </a:solidFill>
                <a:effectLst/>
              </a:rPr>
              <a:t>Сифон под раковиной</a:t>
            </a:r>
          </a:p>
        </p:txBody>
      </p:sp>
      <p:pic>
        <p:nvPicPr>
          <p:cNvPr id="53250" name="Picture 5" descr="12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>
            <a:lum contrast="82000"/>
          </a:blip>
          <a:srcRect r="54137" b="67345"/>
          <a:stretch>
            <a:fillRect/>
          </a:stretch>
        </p:blipFill>
        <p:spPr>
          <a:xfrm>
            <a:off x="2973388" y="1600200"/>
            <a:ext cx="3195637" cy="4495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chemeClr val="hlink"/>
                </a:solidFill>
                <a:effectLst/>
              </a:rPr>
              <a:t>Чего не знали Римляне?</a:t>
            </a:r>
          </a:p>
        </p:txBody>
      </p:sp>
      <p:pic>
        <p:nvPicPr>
          <p:cNvPr id="54274" name="Picture 2" descr="C:\Users\резеда\Desktop\урок учитель года\800px-Сс12.JPG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42988" y="1341438"/>
            <a:ext cx="7029450" cy="52720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smtClean="0">
                <a:effectLst/>
                <a:latin typeface="Arial" charset="0"/>
              </a:rPr>
              <a:t>Римские акведуки</a:t>
            </a:r>
          </a:p>
        </p:txBody>
      </p:sp>
      <p:pic>
        <p:nvPicPr>
          <p:cNvPr id="55298" name="Содержимое 3" descr="800px-Acueducto3_Lou.jpg"/>
          <p:cNvPicPr>
            <a:picLocks noGrp="1" noChangeAspect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28763" y="1600200"/>
            <a:ext cx="6086475" cy="4495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pPr eaLnBrk="1" hangingPunct="1"/>
            <a:endParaRPr lang="ru-RU" sz="4000" b="1" smtClean="0">
              <a:solidFill>
                <a:srgbClr val="0066FF"/>
              </a:solidFill>
              <a:effectLst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850" y="1628775"/>
            <a:ext cx="8229600" cy="4525963"/>
          </a:xfrm>
          <a:noFill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b="1" smtClean="0">
                <a:effectLst/>
              </a:rPr>
              <a:t>   </a:t>
            </a:r>
            <a:r>
              <a:rPr lang="ru-RU" smtClean="0">
                <a:effectLst/>
              </a:rPr>
              <a:t>Пластинки расположены в сосуде с водой.</a:t>
            </a:r>
            <a:r>
              <a:rPr lang="ru-RU" b="1" smtClean="0">
                <a:effectLst/>
              </a:rPr>
              <a:t> </a:t>
            </a:r>
            <a:r>
              <a:rPr lang="ru-RU" smtClean="0">
                <a:effectLst/>
              </a:rPr>
              <a:t>На какую пластинку давление жидкости больше? </a:t>
            </a:r>
          </a:p>
          <a:p>
            <a:pPr eaLnBrk="1" hangingPunct="1">
              <a:buFont typeface="Wingdings" pitchFamily="2" charset="2"/>
              <a:buNone/>
            </a:pPr>
            <a:endParaRPr lang="ru-RU" smtClean="0">
              <a:effectLst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ru-RU" b="1" smtClean="0">
                <a:solidFill>
                  <a:srgbClr val="0066FF"/>
                </a:solidFill>
                <a:effectLst/>
              </a:rPr>
              <a:t>А) на 1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b="1" smtClean="0">
                <a:solidFill>
                  <a:srgbClr val="0066FF"/>
                </a:solidFill>
                <a:effectLst/>
              </a:rPr>
              <a:t>Б) на 2 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b="1" smtClean="0">
                <a:solidFill>
                  <a:srgbClr val="0066FF"/>
                </a:solidFill>
                <a:effectLst/>
              </a:rPr>
              <a:t>В) на 3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mtClean="0">
                <a:effectLst/>
              </a:rPr>
              <a:t> </a:t>
            </a:r>
          </a:p>
        </p:txBody>
      </p:sp>
      <p:pic>
        <p:nvPicPr>
          <p:cNvPr id="17411" name="Picture 4" descr="Рис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16238" y="3543300"/>
            <a:ext cx="4824412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260350"/>
            <a:ext cx="8229600" cy="1143000"/>
          </a:xfrm>
          <a:noFill/>
        </p:spPr>
        <p:txBody>
          <a:bodyPr anchor="b"/>
          <a:lstStyle/>
          <a:p>
            <a:pPr eaLnBrk="1" hangingPunct="1"/>
            <a:r>
              <a:rPr lang="ru-RU" b="1" smtClean="0">
                <a:solidFill>
                  <a:schemeClr val="hlink"/>
                </a:solidFill>
                <a:effectLst/>
              </a:rPr>
              <a:t>Выполнение тестового задания</a:t>
            </a:r>
          </a:p>
        </p:txBody>
      </p:sp>
      <p:pic>
        <p:nvPicPr>
          <p:cNvPr id="56322" name="Picture 4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3186113" y="1600200"/>
            <a:ext cx="2768600" cy="4495800"/>
          </a:xfrm>
        </p:spPr>
      </p:pic>
      <p:sp>
        <p:nvSpPr>
          <p:cNvPr id="56323" name="Прямоугольник 3"/>
          <p:cNvSpPr>
            <a:spLocks noChangeArrowheads="1"/>
          </p:cNvSpPr>
          <p:nvPr/>
        </p:nvSpPr>
        <p:spPr bwMode="auto">
          <a:xfrm>
            <a:off x="2928938" y="5429250"/>
            <a:ext cx="50720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u="sng">
                <a:cs typeface="Arial" charset="0"/>
              </a:rPr>
              <a:t>Тест к уроку "Сообщающиеся сосуды"</a:t>
            </a:r>
            <a:endParaRPr lang="ru-RU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071563" y="2071688"/>
            <a:ext cx="6870700" cy="1600200"/>
          </a:xfrm>
          <a:noFill/>
        </p:spPr>
        <p:txBody>
          <a:bodyPr anchor="b"/>
          <a:lstStyle/>
          <a:p>
            <a:pPr eaLnBrk="1" hangingPunct="1"/>
            <a:r>
              <a:rPr lang="ru-RU" sz="6000" b="1" smtClean="0">
                <a:effectLst/>
              </a:rPr>
              <a:t/>
            </a:r>
            <a:br>
              <a:rPr lang="ru-RU" sz="6000" b="1" smtClean="0">
                <a:effectLst/>
              </a:rPr>
            </a:br>
            <a:endParaRPr lang="ru-RU" sz="6000" b="1" smtClean="0">
              <a:effectLst/>
            </a:endParaRPr>
          </a:p>
        </p:txBody>
      </p:sp>
      <p:sp>
        <p:nvSpPr>
          <p:cNvPr id="57346" name="Text Box 9"/>
          <p:cNvSpPr txBox="1">
            <a:spLocks noChangeArrowheads="1"/>
          </p:cNvSpPr>
          <p:nvPr/>
        </p:nvSpPr>
        <p:spPr bwMode="auto">
          <a:xfrm>
            <a:off x="323850" y="1700213"/>
            <a:ext cx="828675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400">
                <a:latin typeface="Arial" charset="0"/>
                <a:cs typeface="Arial" charset="0"/>
              </a:rPr>
              <a:t>Домашнее</a:t>
            </a:r>
            <a:r>
              <a:rPr lang="ru-RU">
                <a:latin typeface="Arial" charset="0"/>
                <a:cs typeface="Arial" charset="0"/>
              </a:rPr>
              <a:t> </a:t>
            </a:r>
            <a:r>
              <a:rPr lang="ru-RU" sz="4400">
                <a:latin typeface="Arial" charset="0"/>
                <a:cs typeface="Arial" charset="0"/>
              </a:rPr>
              <a:t>задание</a:t>
            </a:r>
            <a:r>
              <a:rPr lang="ru-RU" sz="4000">
                <a:latin typeface="Arial" charset="0"/>
                <a:cs typeface="Arial" charset="0"/>
              </a:rPr>
              <a:t>: § 39, упр.16</a:t>
            </a:r>
          </a:p>
          <a:p>
            <a:pPr>
              <a:spcBef>
                <a:spcPct val="50000"/>
              </a:spcBef>
            </a:pPr>
            <a:r>
              <a:rPr lang="ru-RU" sz="4000">
                <a:latin typeface="Arial" charset="0"/>
                <a:cs typeface="Arial" charset="0"/>
              </a:rPr>
              <a:t>Индивидуально: задание 9 (3)</a:t>
            </a:r>
          </a:p>
          <a:p>
            <a:pPr>
              <a:spcBef>
                <a:spcPct val="50000"/>
              </a:spcBef>
            </a:pPr>
            <a:endParaRPr lang="ru-RU" sz="400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533400" y="2133600"/>
            <a:ext cx="7772400" cy="1828800"/>
          </a:xfrm>
          <a:effectLst>
            <a:outerShdw dist="45791" dir="2021404" algn="ctr" rotWithShape="0">
              <a:schemeClr val="bg2"/>
            </a:outerShdw>
          </a:effectLst>
        </p:spPr>
        <p:txBody>
          <a:bodyPr anchor="b"/>
          <a:lstStyle/>
          <a:p>
            <a:pPr eaLnBrk="1" hangingPunct="1">
              <a:defRPr/>
            </a:pPr>
            <a:r>
              <a:rPr lang="ru-RU" sz="7200" b="1" i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Спасибо за работу!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549275"/>
            <a:ext cx="8229600" cy="1143000"/>
          </a:xfrm>
          <a:noFill/>
        </p:spPr>
        <p:txBody>
          <a:bodyPr/>
          <a:lstStyle/>
          <a:p>
            <a:pPr eaLnBrk="1" hangingPunct="1"/>
            <a:endParaRPr lang="ru-RU" sz="4000" b="1" smtClean="0">
              <a:solidFill>
                <a:srgbClr val="0066FF"/>
              </a:solidFill>
              <a:effectLst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841500"/>
            <a:ext cx="8229600" cy="4254500"/>
          </a:xfrm>
          <a:noFill/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ru-RU" smtClean="0">
                <a:effectLst/>
              </a:rPr>
              <a:t>     Изменится ли  давление жидкости на дно сосуда, если в сосуд погрузили деревянный брусок?</a:t>
            </a:r>
          </a:p>
          <a:p>
            <a:pPr marL="609600" indent="-609600" eaLnBrk="1" hangingPunct="1">
              <a:buFont typeface="Wingdings" pitchFamily="2" charset="2"/>
              <a:buNone/>
            </a:pPr>
            <a:endParaRPr lang="ru-RU" smtClean="0">
              <a:effectLst/>
            </a:endParaRP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ru-RU" b="1" smtClean="0">
                <a:solidFill>
                  <a:srgbClr val="0066FF"/>
                </a:solidFill>
                <a:effectLst/>
                <a:latin typeface="Arial" charset="0"/>
              </a:rPr>
              <a:t>             </a:t>
            </a:r>
            <a:r>
              <a:rPr lang="ru-RU" b="1" smtClean="0">
                <a:solidFill>
                  <a:srgbClr val="0066FF"/>
                </a:solidFill>
                <a:effectLst/>
              </a:rPr>
              <a:t>А) увеличится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ru-RU" b="1" smtClean="0">
                <a:solidFill>
                  <a:srgbClr val="0066FF"/>
                </a:solidFill>
                <a:effectLst/>
                <a:latin typeface="Arial" charset="0"/>
              </a:rPr>
              <a:t>             </a:t>
            </a:r>
            <a:r>
              <a:rPr lang="ru-RU" b="1" smtClean="0">
                <a:solidFill>
                  <a:srgbClr val="0066FF"/>
                </a:solidFill>
                <a:effectLst/>
              </a:rPr>
              <a:t>Б) не изменится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ru-RU" b="1" smtClean="0">
                <a:solidFill>
                  <a:srgbClr val="0066FF"/>
                </a:solidFill>
                <a:effectLst/>
                <a:latin typeface="Arial" charset="0"/>
              </a:rPr>
              <a:t>             </a:t>
            </a:r>
            <a:r>
              <a:rPr lang="ru-RU" b="1" smtClean="0">
                <a:solidFill>
                  <a:srgbClr val="0066FF"/>
                </a:solidFill>
                <a:effectLst/>
              </a:rPr>
              <a:t>В) уменьшится </a:t>
            </a:r>
          </a:p>
          <a:p>
            <a:pPr marL="609600" indent="-609600" eaLnBrk="1" hangingPunct="1">
              <a:buFont typeface="Wingdings" pitchFamily="2" charset="2"/>
              <a:buNone/>
            </a:pPr>
            <a:endParaRPr lang="ru-RU" b="1" smtClean="0">
              <a:solidFill>
                <a:srgbClr val="0066FF"/>
              </a:solidFill>
              <a:effectLst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2" descr="Scan1018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908050"/>
            <a:ext cx="3097213" cy="214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4" descr="http://im8-tub-ru.yandex.net/i?id=278564995-11-72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3357563"/>
            <a:ext cx="2714625" cy="2571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6" descr="http://im2-tub-ru.yandex.net/i?id=177372438-68-72&amp;n=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92500" y="1052513"/>
            <a:ext cx="2547938" cy="2214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8" descr="http://im6-tub-ru.yandex.net/i?id=114170530-51-72&amp;n=2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19475" y="3716338"/>
            <a:ext cx="1928813" cy="2643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461" name="Picture 2" descr="C:\Users\резеда\Desktop\урок учитель года\0_5c8fe_48daed0a_XL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95963" y="4221163"/>
            <a:ext cx="2879725" cy="210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2" name="TextBox 13"/>
          <p:cNvSpPr txBox="1">
            <a:spLocks noChangeArrowheads="1"/>
          </p:cNvSpPr>
          <p:nvPr/>
        </p:nvSpPr>
        <p:spPr bwMode="auto">
          <a:xfrm>
            <a:off x="1908175" y="5229225"/>
            <a:ext cx="8509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t-RU" b="1">
                <a:latin typeface="Trebuchet MS" pitchFamily="34" charset="0"/>
                <a:cs typeface="Arial" charset="0"/>
              </a:rPr>
              <a:t>Лейка </a:t>
            </a:r>
            <a:endParaRPr lang="ru-RU" b="1">
              <a:latin typeface="Trebuchet MS" pitchFamily="34" charset="0"/>
              <a:cs typeface="Arial" charset="0"/>
            </a:endParaRPr>
          </a:p>
        </p:txBody>
      </p:sp>
      <p:sp>
        <p:nvSpPr>
          <p:cNvPr id="19463" name="TextBox 14"/>
          <p:cNvSpPr txBox="1">
            <a:spLocks noChangeArrowheads="1"/>
          </p:cNvSpPr>
          <p:nvPr/>
        </p:nvSpPr>
        <p:spPr bwMode="auto">
          <a:xfrm>
            <a:off x="4140200" y="692150"/>
            <a:ext cx="10747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t-RU" b="1">
                <a:latin typeface="Trebuchet MS" pitchFamily="34" charset="0"/>
                <a:cs typeface="Arial" charset="0"/>
              </a:rPr>
              <a:t>Ч</a:t>
            </a:r>
            <a:r>
              <a:rPr lang="ru-RU" b="1">
                <a:latin typeface="Trebuchet MS" pitchFamily="34" charset="0"/>
                <a:cs typeface="Arial" charset="0"/>
              </a:rPr>
              <a:t>а</a:t>
            </a:r>
            <a:r>
              <a:rPr lang="tt-RU" b="1">
                <a:latin typeface="Trebuchet MS" pitchFamily="34" charset="0"/>
                <a:cs typeface="Arial" charset="0"/>
              </a:rPr>
              <a:t>йник </a:t>
            </a:r>
            <a:endParaRPr lang="ru-RU" b="1">
              <a:latin typeface="Trebuchet MS" pitchFamily="34" charset="0"/>
              <a:cs typeface="Arial" charset="0"/>
            </a:endParaRPr>
          </a:p>
        </p:txBody>
      </p:sp>
      <p:sp>
        <p:nvSpPr>
          <p:cNvPr id="19464" name="TextBox 15"/>
          <p:cNvSpPr txBox="1">
            <a:spLocks noChangeArrowheads="1"/>
          </p:cNvSpPr>
          <p:nvPr/>
        </p:nvSpPr>
        <p:spPr bwMode="auto">
          <a:xfrm>
            <a:off x="900113" y="549275"/>
            <a:ext cx="9779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t-RU" sz="2000" b="1">
                <a:latin typeface="Times New Roman" pitchFamily="18" charset="0"/>
              </a:rPr>
              <a:t>Шлюз</a:t>
            </a:r>
            <a:r>
              <a:rPr lang="tt-RU" sz="2000">
                <a:latin typeface="Trebuchet MS" pitchFamily="34" charset="0"/>
                <a:cs typeface="Arial" charset="0"/>
              </a:rPr>
              <a:t> </a:t>
            </a:r>
            <a:endParaRPr lang="ru-RU" sz="2000">
              <a:latin typeface="Trebuchet MS" pitchFamily="34" charset="0"/>
              <a:cs typeface="Arial" charset="0"/>
            </a:endParaRPr>
          </a:p>
        </p:txBody>
      </p:sp>
      <p:sp>
        <p:nvSpPr>
          <p:cNvPr id="19465" name="TextBox 17"/>
          <p:cNvSpPr txBox="1">
            <a:spLocks noChangeArrowheads="1"/>
          </p:cNvSpPr>
          <p:nvPr/>
        </p:nvSpPr>
        <p:spPr bwMode="auto">
          <a:xfrm>
            <a:off x="3851275" y="3789363"/>
            <a:ext cx="10080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t-RU" b="1">
                <a:latin typeface="Times New Roman" pitchFamily="18" charset="0"/>
              </a:rPr>
              <a:t>Кумган</a:t>
            </a:r>
            <a:r>
              <a:rPr lang="tt-RU">
                <a:latin typeface="Trebuchet MS" pitchFamily="34" charset="0"/>
                <a:cs typeface="Arial" charset="0"/>
              </a:rPr>
              <a:t> </a:t>
            </a:r>
            <a:endParaRPr lang="ru-RU">
              <a:latin typeface="Trebuchet MS" pitchFamily="34" charset="0"/>
              <a:cs typeface="Arial" charset="0"/>
            </a:endParaRPr>
          </a:p>
        </p:txBody>
      </p:sp>
      <p:sp>
        <p:nvSpPr>
          <p:cNvPr id="19466" name="TextBox 18"/>
          <p:cNvSpPr txBox="1">
            <a:spLocks noChangeArrowheads="1"/>
          </p:cNvSpPr>
          <p:nvPr/>
        </p:nvSpPr>
        <p:spPr bwMode="auto">
          <a:xfrm>
            <a:off x="7019925" y="3860800"/>
            <a:ext cx="1050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t-RU" b="1">
                <a:latin typeface="Times New Roman" pitchFamily="18" charset="0"/>
              </a:rPr>
              <a:t>Фонтан</a:t>
            </a:r>
            <a:r>
              <a:rPr lang="tt-RU">
                <a:latin typeface="Trebuchet MS" pitchFamily="34" charset="0"/>
                <a:cs typeface="Arial" charset="0"/>
              </a:rPr>
              <a:t> </a:t>
            </a:r>
            <a:endParaRPr lang="ru-RU">
              <a:latin typeface="Trebuchet MS" pitchFamily="34" charset="0"/>
              <a:cs typeface="Arial" charset="0"/>
            </a:endParaRPr>
          </a:p>
        </p:txBody>
      </p:sp>
      <p:pic>
        <p:nvPicPr>
          <p:cNvPr id="19467" name="Picture 4" descr="027-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56325" y="1052513"/>
            <a:ext cx="2505075" cy="2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8" name="TextBox 20"/>
          <p:cNvSpPr txBox="1">
            <a:spLocks noChangeArrowheads="1"/>
          </p:cNvSpPr>
          <p:nvPr/>
        </p:nvSpPr>
        <p:spPr bwMode="auto">
          <a:xfrm>
            <a:off x="7019925" y="549275"/>
            <a:ext cx="952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t-RU" b="1">
                <a:latin typeface="Times New Roman" pitchFamily="18" charset="0"/>
              </a:rPr>
              <a:t>Гейзер</a:t>
            </a:r>
            <a:r>
              <a:rPr lang="tt-RU">
                <a:latin typeface="Trebuchet MS" pitchFamily="34" charset="0"/>
                <a:cs typeface="Arial" charset="0"/>
              </a:rPr>
              <a:t> </a:t>
            </a:r>
            <a:endParaRPr lang="ru-RU">
              <a:latin typeface="Trebuchet MS" pitchFamily="34" charset="0"/>
              <a:cs typeface="Arial" charset="0"/>
            </a:endParaRPr>
          </a:p>
        </p:txBody>
      </p:sp>
      <p:sp>
        <p:nvSpPr>
          <p:cNvPr id="19469" name="Заголовок 1"/>
          <p:cNvSpPr>
            <a:spLocks/>
          </p:cNvSpPr>
          <p:nvPr/>
        </p:nvSpPr>
        <p:spPr bwMode="auto">
          <a:xfrm>
            <a:off x="971550" y="115888"/>
            <a:ext cx="6694488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ru-RU" sz="4000">
                <a:solidFill>
                  <a:schemeClr val="hlink"/>
                </a:solidFill>
                <a:cs typeface="Arial" charset="0"/>
              </a:rPr>
              <a:t>Что общего между….……?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57250" y="500063"/>
            <a:ext cx="7572375" cy="4214812"/>
          </a:xfrm>
          <a:noFill/>
        </p:spPr>
        <p:txBody>
          <a:bodyPr anchor="b"/>
          <a:lstStyle/>
          <a:p>
            <a:pPr eaLnBrk="1" hangingPunct="1"/>
            <a:r>
              <a:rPr lang="en-US" sz="6600" b="1" smtClean="0">
                <a:solidFill>
                  <a:schemeClr val="hlink"/>
                </a:solidFill>
                <a:effectLst/>
              </a:rPr>
              <a:t>6</a:t>
            </a:r>
            <a:r>
              <a:rPr lang="ru-RU" sz="6600" b="1" smtClean="0">
                <a:solidFill>
                  <a:schemeClr val="hlink"/>
                </a:solidFill>
                <a:effectLst/>
              </a:rPr>
              <a:t>.02.</a:t>
            </a:r>
            <a:r>
              <a:rPr lang="en-US" sz="6600" b="1" smtClean="0">
                <a:solidFill>
                  <a:schemeClr val="hlink"/>
                </a:solidFill>
                <a:effectLst/>
              </a:rPr>
              <a:t>2015.</a:t>
            </a:r>
            <a:r>
              <a:rPr lang="ru-RU" sz="6600" b="1" smtClean="0">
                <a:solidFill>
                  <a:schemeClr val="hlink"/>
                </a:solidFill>
                <a:effectLst/>
              </a:rPr>
              <a:t/>
            </a:r>
            <a:br>
              <a:rPr lang="ru-RU" sz="6600" b="1" smtClean="0">
                <a:solidFill>
                  <a:schemeClr val="hlink"/>
                </a:solidFill>
                <a:effectLst/>
              </a:rPr>
            </a:br>
            <a:r>
              <a:rPr lang="ru-RU" sz="6600" b="1" smtClean="0">
                <a:solidFill>
                  <a:schemeClr val="hlink"/>
                </a:solidFill>
                <a:effectLst/>
              </a:rPr>
              <a:t>«Сообщающиеся сосуды»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152400"/>
            <a:ext cx="7529513" cy="1600200"/>
          </a:xfrm>
          <a:noFill/>
        </p:spPr>
        <p:txBody>
          <a:bodyPr anchor="b"/>
          <a:lstStyle/>
          <a:p>
            <a:pPr eaLnBrk="1" hangingPunct="1"/>
            <a:endParaRPr lang="ru-RU" b="1" smtClean="0">
              <a:effectLst/>
            </a:endParaRPr>
          </a:p>
        </p:txBody>
      </p:sp>
      <p:sp>
        <p:nvSpPr>
          <p:cNvPr id="21506" name="Содержимое 5"/>
          <p:cNvSpPr>
            <a:spLocks noGrp="1"/>
          </p:cNvSpPr>
          <p:nvPr>
            <p:ph idx="4294967295"/>
          </p:nvPr>
        </p:nvSpPr>
        <p:spPr>
          <a:noFill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4400" i="1" smtClean="0">
                <a:effectLst/>
              </a:rPr>
              <a:t>Сосуды, соединенные между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4400" i="1" smtClean="0">
                <a:effectLst/>
              </a:rPr>
              <a:t>собой ниже уровня жидкости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4400" i="1" smtClean="0">
                <a:effectLst/>
              </a:rPr>
              <a:t>называются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4400" b="1" i="1" smtClean="0">
                <a:effectLst/>
              </a:rPr>
              <a:t>сообщающимися</a:t>
            </a:r>
            <a:endParaRPr lang="ru-RU" sz="4400" b="1" smtClean="0">
              <a:effectLst/>
            </a:endParaRPr>
          </a:p>
        </p:txBody>
      </p:sp>
      <p:pic>
        <p:nvPicPr>
          <p:cNvPr id="21507" name="Picture 12" descr="sosudy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00738" y="3929063"/>
            <a:ext cx="3243262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395288" y="188913"/>
            <a:ext cx="7993062" cy="3754437"/>
          </a:xfrm>
          <a:prstGeom prst="rect">
            <a:avLst/>
          </a:prstGeom>
          <a:solidFill>
            <a:srgbClr val="FFCC00"/>
          </a:solidFill>
          <a:ln w="9525" algn="ctr">
            <a:solidFill>
              <a:srgbClr val="FCC6CA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tt-RU" sz="2400" b="1" u="sng">
                <a:solidFill>
                  <a:srgbClr val="000000"/>
                </a:solidFill>
              </a:rPr>
              <a:t>1 группа.</a:t>
            </a:r>
            <a:r>
              <a:rPr lang="tt-RU" sz="2400" b="1" i="1">
                <a:solidFill>
                  <a:srgbClr val="000000"/>
                </a:solidFill>
              </a:rPr>
              <a:t> </a:t>
            </a:r>
            <a:r>
              <a:rPr lang="ru-RU" sz="2400" b="1" i="1"/>
              <a:t>Возьмите две стеклянные трубки, соединенные резиновой трубкой. Резиновая трубка в середине зажита. В одну из трубок налейте воды. Что произойдет, если открыть зажим? </a:t>
            </a:r>
          </a:p>
          <a:p>
            <a:pPr>
              <a:defRPr/>
            </a:pPr>
            <a:r>
              <a:rPr lang="ru-RU" sz="2400" b="1" i="1"/>
              <a:t>-Как поведет себя жидкость, если одну из трубок поднять?</a:t>
            </a:r>
          </a:p>
          <a:p>
            <a:pPr>
              <a:defRPr/>
            </a:pPr>
            <a:r>
              <a:rPr lang="ru-RU" sz="2400" b="1" i="1"/>
              <a:t>-Как поведет себя жидкость, если одну из трубок опустить?</a:t>
            </a:r>
          </a:p>
          <a:p>
            <a:pPr>
              <a:defRPr/>
            </a:pPr>
            <a:r>
              <a:rPr lang="ru-RU" sz="2400" b="1" i="1"/>
              <a:t>-Как поведет себя жидкость, если одну из трубок наклонить?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395288" y="3933825"/>
            <a:ext cx="7993062" cy="1439863"/>
          </a:xfrm>
          <a:prstGeom prst="rect">
            <a:avLst/>
          </a:prstGeom>
          <a:solidFill>
            <a:srgbClr val="33CCCC"/>
          </a:solidFill>
          <a:ln w="31750" algn="ctr">
            <a:solidFill>
              <a:schemeClr val="bg1"/>
            </a:solidFill>
            <a:miter lim="800000"/>
            <a:headEnd/>
            <a:tailEnd/>
          </a:ln>
          <a:effectLst>
            <a:outerShdw dist="25000" dir="5400000" rotWithShape="0">
              <a:srgbClr val="6B2B79">
                <a:alpha val="37999"/>
              </a:srgbClr>
            </a:outerShdw>
          </a:effectLst>
        </p:spPr>
        <p:txBody>
          <a:bodyPr/>
          <a:lstStyle/>
          <a:p>
            <a:pPr>
              <a:defRPr/>
            </a:pPr>
            <a:r>
              <a:rPr lang="tt-RU" sz="2400" b="1" u="sng">
                <a:latin typeface="Times New Roman" pitchFamily="18" charset="0"/>
              </a:rPr>
              <a:t>2 группа.</a:t>
            </a:r>
            <a:r>
              <a:rPr lang="tt-RU" sz="2400" b="1" i="1">
                <a:latin typeface="Times New Roman" pitchFamily="18" charset="0"/>
              </a:rPr>
              <a:t> Если налить воду в одну из трубок, и</a:t>
            </a:r>
            <a:r>
              <a:rPr lang="ru-RU" sz="2400" b="1" i="1">
                <a:latin typeface="Times New Roman" pitchFamily="18" charset="0"/>
              </a:rPr>
              <a:t>зменится ли уровень жидкости, если сосуды будут иметь разную форму?</a:t>
            </a: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395288" y="5273675"/>
            <a:ext cx="8172450" cy="1584325"/>
          </a:xfrm>
          <a:prstGeom prst="rect">
            <a:avLst/>
          </a:prstGeom>
          <a:solidFill>
            <a:srgbClr val="FF6600"/>
          </a:solidFill>
          <a:ln w="31750" algn="ctr">
            <a:solidFill>
              <a:schemeClr val="bg1"/>
            </a:solidFill>
            <a:miter lim="800000"/>
            <a:headEnd/>
            <a:tailEnd/>
          </a:ln>
          <a:effectLst>
            <a:outerShdw dist="25000" dir="5400000" rotWithShape="0">
              <a:srgbClr val="6B2B79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 algn="just"/>
            <a:r>
              <a:rPr lang="tt-RU" sz="2400" b="1" u="sng">
                <a:latin typeface="Times New Roman" pitchFamily="18" charset="0"/>
              </a:rPr>
              <a:t>3 группа.</a:t>
            </a:r>
            <a:r>
              <a:rPr lang="tt-RU" sz="2400" b="1" i="1">
                <a:latin typeface="Times New Roman" pitchFamily="18" charset="0"/>
              </a:rPr>
              <a:t> </a:t>
            </a:r>
            <a:r>
              <a:rPr lang="ru-RU" sz="2400" b="1" i="1">
                <a:latin typeface="Times New Roman" pitchFamily="18" charset="0"/>
              </a:rPr>
              <a:t>Что произойдет, если в один из сообщающиехся сосудов налить воду, а в другую растительное масло? Будут ли одинаковыми уровни этих жидкостей?</a:t>
            </a:r>
            <a:endParaRPr lang="tt-RU" sz="2400" b="1" i="1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азрез">
  <a:themeElements>
    <a:clrScheme name="Разрез 8">
      <a:dk1>
        <a:srgbClr val="000000"/>
      </a:dk1>
      <a:lt1>
        <a:srgbClr val="D0DAE2"/>
      </a:lt1>
      <a:dk2>
        <a:srgbClr val="000000"/>
      </a:dk2>
      <a:lt2>
        <a:srgbClr val="E7EDF1"/>
      </a:lt2>
      <a:accent1>
        <a:srgbClr val="33CCCC"/>
      </a:accent1>
      <a:accent2>
        <a:srgbClr val="0099CC"/>
      </a:accent2>
      <a:accent3>
        <a:srgbClr val="E4EAEE"/>
      </a:accent3>
      <a:accent4>
        <a:srgbClr val="000000"/>
      </a:accent4>
      <a:accent5>
        <a:srgbClr val="ADE2E2"/>
      </a:accent5>
      <a:accent6>
        <a:srgbClr val="008AB9"/>
      </a:accent6>
      <a:hlink>
        <a:srgbClr val="3333CC"/>
      </a:hlink>
      <a:folHlink>
        <a:srgbClr val="008080"/>
      </a:folHlink>
    </a:clrScheme>
    <a:fontScheme name="Разрез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Разрез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рез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Crayons</Template>
  <TotalTime>420</TotalTime>
  <Words>789</Words>
  <Application>Microsoft Office PowerPoint</Application>
  <PresentationFormat>Экран (4:3)</PresentationFormat>
  <Paragraphs>144</Paragraphs>
  <Slides>42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Разрез</vt:lpstr>
      <vt:lpstr>Повторение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6.02.2015. «Сообщающиеся сосуды»</vt:lpstr>
      <vt:lpstr>Презентация PowerPoint</vt:lpstr>
      <vt:lpstr>Презентация PowerPoint</vt:lpstr>
      <vt:lpstr>   1 группа. Возьмите две стеклянные трубки, соединенные резиновой трубкой. Резиновая трубка в середине зажита. В одну из трубок налейте воды. Что произойдет, если открыть зажим?  </vt:lpstr>
      <vt:lpstr>2 группа. Если налить воду в одну из трубок, изменится ли уровень жидкости, если сосуды будут иметь разную форму? </vt:lpstr>
      <vt:lpstr>  3 группа. Что произойдет, если в один из сообщающиехся сосудов налить воду, а в другую растительное масло? Будут ли одинаковыми уровни этих жидкостей? </vt:lpstr>
      <vt:lpstr>Закон сообщающихся сосудов  1. В сообщающихся сосудах любой формы и сечения поверхности однородной жидкости устанавливаются на одном уровне. 2. Высоты столбов разнородных жидкостей в сообщающихся сосудах обратно пропорциональны их плотностям.</vt:lpstr>
      <vt:lpstr>Моделирование</vt:lpstr>
      <vt:lpstr>Физкультминутка</vt:lpstr>
      <vt:lpstr>  </vt:lpstr>
      <vt:lpstr>Пословицы</vt:lpstr>
      <vt:lpstr>Презентация PowerPoint</vt:lpstr>
      <vt:lpstr>Презентация PowerPoint</vt:lpstr>
      <vt:lpstr>Презентация PowerPoint</vt:lpstr>
      <vt:lpstr>Плотина Нижнекамской ГЭС</vt:lpstr>
      <vt:lpstr>Камера шлюза Нижнекамской ГЭС</vt:lpstr>
      <vt:lpstr>Презентация PowerPoint</vt:lpstr>
      <vt:lpstr>Водопровод</vt:lpstr>
      <vt:lpstr>Презентация PowerPoint</vt:lpstr>
      <vt:lpstr>Конструкция модели фонтана</vt:lpstr>
      <vt:lpstr>Фонтаны города  Заинска</vt:lpstr>
      <vt:lpstr>В парке им. Р.Ш.Фардеева</vt:lpstr>
      <vt:lpstr>Фонтаны Казани</vt:lpstr>
      <vt:lpstr>Презентация PowerPoint</vt:lpstr>
      <vt:lpstr>Фонтаны Петергофа</vt:lpstr>
      <vt:lpstr>Презентация PowerPoint</vt:lpstr>
      <vt:lpstr>Презентация PowerPoint</vt:lpstr>
      <vt:lpstr>Фонтан «Менажерный»</vt:lpstr>
      <vt:lpstr>Презентация PowerPoint</vt:lpstr>
      <vt:lpstr>Фонтан «Большой каскад»</vt:lpstr>
      <vt:lpstr>Сифон под раковиной</vt:lpstr>
      <vt:lpstr>Чего не знали Римляне?</vt:lpstr>
      <vt:lpstr>Римские акведуки</vt:lpstr>
      <vt:lpstr>Выполнение тестового задания</vt:lpstr>
      <vt:lpstr> </vt:lpstr>
      <vt:lpstr>Спасибо за работу!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Владимир</dc:creator>
  <cp:lastModifiedBy>SAMSUNG</cp:lastModifiedBy>
  <cp:revision>26</cp:revision>
  <dcterms:created xsi:type="dcterms:W3CDTF">1601-01-01T00:00:00Z</dcterms:created>
  <dcterms:modified xsi:type="dcterms:W3CDTF">2020-03-03T10:13:51Z</dcterms:modified>
</cp:coreProperties>
</file>